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0" r:id="rId1"/>
  </p:sldMasterIdLst>
  <p:notesMasterIdLst>
    <p:notesMasterId r:id="rId21"/>
  </p:notesMasterIdLst>
  <p:sldIdLst>
    <p:sldId id="256" r:id="rId2"/>
    <p:sldId id="290" r:id="rId3"/>
    <p:sldId id="288" r:id="rId4"/>
    <p:sldId id="291" r:id="rId5"/>
    <p:sldId id="293" r:id="rId6"/>
    <p:sldId id="300" r:id="rId7"/>
    <p:sldId id="294" r:id="rId8"/>
    <p:sldId id="295" r:id="rId9"/>
    <p:sldId id="296" r:id="rId10"/>
    <p:sldId id="297" r:id="rId11"/>
    <p:sldId id="298" r:id="rId12"/>
    <p:sldId id="299" r:id="rId13"/>
    <p:sldId id="304" r:id="rId14"/>
    <p:sldId id="301" r:id="rId15"/>
    <p:sldId id="306" r:id="rId16"/>
    <p:sldId id="302" r:id="rId17"/>
    <p:sldId id="303" r:id="rId18"/>
    <p:sldId id="305" r:id="rId19"/>
    <p:sldId id="289" r:id="rId20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8232313C-6468-42DD-8137-8767509463BF}">
          <p14:sldIdLst>
            <p14:sldId id="256"/>
            <p14:sldId id="290"/>
            <p14:sldId id="288"/>
            <p14:sldId id="291"/>
            <p14:sldId id="293"/>
            <p14:sldId id="300"/>
            <p14:sldId id="294"/>
            <p14:sldId id="295"/>
            <p14:sldId id="296"/>
            <p14:sldId id="297"/>
            <p14:sldId id="298"/>
            <p14:sldId id="299"/>
            <p14:sldId id="304"/>
            <p14:sldId id="301"/>
            <p14:sldId id="306"/>
            <p14:sldId id="302"/>
            <p14:sldId id="303"/>
            <p14:sldId id="305"/>
            <p14:sldId id="28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272" autoAdjust="0"/>
    <p:restoredTop sz="94660"/>
  </p:normalViewPr>
  <p:slideViewPr>
    <p:cSldViewPr snapToGrid="0">
      <p:cViewPr varScale="1">
        <p:scale>
          <a:sx n="79" d="100"/>
          <a:sy n="79" d="100"/>
        </p:scale>
        <p:origin x="43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B39C21-E5A6-43AD-BC3A-F18B38877A5B}" type="datetimeFigureOut">
              <a:rPr lang="es-ES" smtClean="0"/>
              <a:t>08/01/2020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8D69B3-C2E0-4DA3-9BC7-83AA4001AF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95684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8D69B3-C2E0-4DA3-9BC7-83AA4001AF3A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555121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8D69B3-C2E0-4DA3-9BC7-83AA4001AF3A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403823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7B0B0-AB4A-41FA-B9AE-76F8FB6D67CE}" type="datetime1">
              <a:rPr lang="es-ES" smtClean="0"/>
              <a:t>08/01/2020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4218F644-EFE0-4719-A9C3-1D70D9E51E8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4494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BF9C5-7E76-43BA-B852-33DC1E97DFC2}" type="datetime1">
              <a:rPr lang="es-ES" smtClean="0"/>
              <a:t>08/01/2020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218F644-EFE0-4719-A9C3-1D70D9E51E8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74708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09AB8-AAC9-4709-A3F4-216CF6EDC369}" type="datetime1">
              <a:rPr lang="es-ES" smtClean="0"/>
              <a:t>08/01/2020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218F644-EFE0-4719-A9C3-1D70D9E51E8A}" type="slidenum">
              <a:rPr lang="es-ES" smtClean="0"/>
              <a:t>‹Nº›</a:t>
            </a:fld>
            <a:endParaRPr lang="es-E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31726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DB07A-8E94-4A9F-872F-EC51AB316F63}" type="datetime1">
              <a:rPr lang="es-ES" smtClean="0"/>
              <a:t>08/01/2020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218F644-EFE0-4719-A9C3-1D70D9E51E8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276764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2E983-8B42-43FE-8AA4-CB0CD7B0FE74}" type="datetime1">
              <a:rPr lang="es-ES" smtClean="0"/>
              <a:t>08/01/2020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218F644-EFE0-4719-A9C3-1D70D9E51E8A}" type="slidenum">
              <a:rPr lang="es-ES" smtClean="0"/>
              <a:t>‹Nº›</a:t>
            </a:fld>
            <a:endParaRPr lang="es-E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055483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AE7E3-07C1-47DA-BABC-65698A03B564}" type="datetime1">
              <a:rPr lang="es-ES" smtClean="0"/>
              <a:t>08/01/2020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218F644-EFE0-4719-A9C3-1D70D9E51E8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644832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65F3B-906A-4BC3-B87B-B1B0425EC459}" type="datetime1">
              <a:rPr lang="es-ES" smtClean="0"/>
              <a:t>08/01/2020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8F644-EFE0-4719-A9C3-1D70D9E51E8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606790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5E3F8-1909-43D0-AB1D-0E0B80A41CA7}" type="datetime1">
              <a:rPr lang="es-ES" smtClean="0"/>
              <a:t>08/01/2020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8F644-EFE0-4719-A9C3-1D70D9E51E8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61703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66939-1EFF-49A2-AB97-BA58B23457D7}" type="datetime1">
              <a:rPr lang="es-ES" smtClean="0"/>
              <a:t>08/01/2020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8F644-EFE0-4719-A9C3-1D70D9E51E8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3861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C23D5-B7A4-42C0-8A93-3FE3EB323796}" type="datetime1">
              <a:rPr lang="es-ES" smtClean="0"/>
              <a:t>08/01/2020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218F644-EFE0-4719-A9C3-1D70D9E51E8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25669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03B59-308A-4E67-9163-B9172D49E872}" type="datetime1">
              <a:rPr lang="es-ES" smtClean="0"/>
              <a:t>08/01/2020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218F644-EFE0-4719-A9C3-1D70D9E51E8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0077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27614-EFF0-45A7-96D8-6276353FD51A}" type="datetime1">
              <a:rPr lang="es-ES" smtClean="0"/>
              <a:t>08/01/2020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218F644-EFE0-4719-A9C3-1D70D9E51E8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228065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51E6E-AA95-47B1-A5BE-5C3F26E8BF7B}" type="datetime1">
              <a:rPr lang="es-ES" smtClean="0"/>
              <a:t>08/01/2020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8F644-EFE0-4719-A9C3-1D70D9E51E8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49211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DE809-96AD-4413-9416-ACA410181AE4}" type="datetime1">
              <a:rPr lang="es-ES" smtClean="0"/>
              <a:t>08/01/2020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8F644-EFE0-4719-A9C3-1D70D9E51E8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58291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44778-9869-4886-AA6C-40D629A2100F}" type="datetime1">
              <a:rPr lang="es-ES" smtClean="0"/>
              <a:t>08/01/2020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8F644-EFE0-4719-A9C3-1D70D9E51E8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9954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CDC55-1DA8-4D9D-801B-47A0D1719E88}" type="datetime1">
              <a:rPr lang="es-ES" smtClean="0"/>
              <a:t>08/01/2020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218F644-EFE0-4719-A9C3-1D70D9E51E8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0368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ED4D97-789C-4333-9506-E853C1E6C792}" type="datetime1">
              <a:rPr lang="es-ES" smtClean="0"/>
              <a:t>08/01/2020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4218F644-EFE0-4719-A9C3-1D70D9E51E8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46567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  <p:sldLayoutId id="2147483843" r:id="rId13"/>
    <p:sldLayoutId id="2147483844" r:id="rId14"/>
    <p:sldLayoutId id="2147483845" r:id="rId15"/>
    <p:sldLayoutId id="2147483846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patricia.morales@sansano.usm.cl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patricia.morales@sansano.usm.cl" TargetMode="Externa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190445" y="1962186"/>
            <a:ext cx="1004114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Asignación de recursos en Redes Elásticas con </a:t>
            </a:r>
            <a:r>
              <a:rPr lang="es-ES_tradnl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SDM para </a:t>
            </a:r>
            <a:r>
              <a:rPr lang="es-ES_tradnl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incrementar el ancho de banda en una red </a:t>
            </a:r>
            <a:r>
              <a:rPr lang="es-ES_tradnl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MPLS</a:t>
            </a:r>
            <a:endParaRPr lang="es-ES" sz="44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791" y="502730"/>
            <a:ext cx="1683068" cy="81970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5716" y="374714"/>
            <a:ext cx="2828896" cy="934974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1881350" y="5083579"/>
            <a:ext cx="43296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Patricia Morales Calvo</a:t>
            </a:r>
          </a:p>
          <a:p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s-E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mail: </a:t>
            </a:r>
            <a:r>
              <a:rPr lang="es-ES" sz="2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patricia.morales@sansano.usm.cl</a:t>
            </a:r>
            <a:r>
              <a:rPr lang="es-E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endParaRPr lang="es-E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1881350" y="5970972"/>
            <a:ext cx="61045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IPD-438: Seminario de Redes de Computadores</a:t>
            </a:r>
            <a:endParaRPr lang="es-E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8F644-EFE0-4719-A9C3-1D70D9E51E8A}" type="slidenum">
              <a:rPr lang="es-ES" smtClean="0"/>
              <a:t>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09014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8F644-EFE0-4719-A9C3-1D70D9E51E8A}" type="slidenum">
              <a:rPr lang="es-ES" smtClean="0"/>
              <a:t>10</a:t>
            </a:fld>
            <a:endParaRPr lang="es-E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25625" t="36944" r="25391" b="27778"/>
          <a:stretch/>
        </p:blipFill>
        <p:spPr>
          <a:xfrm>
            <a:off x="814815" y="1695451"/>
            <a:ext cx="11050876" cy="4476750"/>
          </a:xfrm>
          <a:prstGeom prst="rect">
            <a:avLst/>
          </a:prstGeom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219326" y="598909"/>
            <a:ext cx="9143586" cy="55399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altLang="es-ES" sz="3600" b="1" dirty="0" smtClean="0">
                <a:solidFill>
                  <a:srgbClr val="212121"/>
                </a:solidFill>
                <a:latin typeface="Times-Roman"/>
              </a:rPr>
              <a:t>Soluciones al </a:t>
            </a:r>
            <a:r>
              <a:rPr lang="es-ES" altLang="es-ES" sz="3600" b="1" i="1" dirty="0" err="1" smtClean="0">
                <a:solidFill>
                  <a:srgbClr val="212121"/>
                </a:solidFill>
                <a:latin typeface="Times-Roman"/>
              </a:rPr>
              <a:t>Capacity</a:t>
            </a:r>
            <a:r>
              <a:rPr lang="es-ES" altLang="es-ES" sz="3600" b="1" i="1" dirty="0" smtClean="0">
                <a:solidFill>
                  <a:srgbClr val="212121"/>
                </a:solidFill>
                <a:latin typeface="Times-Roman"/>
              </a:rPr>
              <a:t> </a:t>
            </a:r>
            <a:r>
              <a:rPr lang="es-ES" altLang="es-ES" sz="3600" b="1" i="1" dirty="0" err="1" smtClean="0">
                <a:solidFill>
                  <a:srgbClr val="212121"/>
                </a:solidFill>
                <a:latin typeface="Times-Roman"/>
              </a:rPr>
              <a:t>Crunch</a:t>
            </a:r>
            <a:endParaRPr lang="es-ES" altLang="es-ES" sz="3600" b="1" i="1" dirty="0">
              <a:solidFill>
                <a:srgbClr val="212121"/>
              </a:solidFill>
              <a:latin typeface="Times-Roman"/>
            </a:endParaRPr>
          </a:p>
        </p:txBody>
      </p:sp>
      <p:sp>
        <p:nvSpPr>
          <p:cNvPr id="7" name="Rectángulo redondeado 6"/>
          <p:cNvSpPr/>
          <p:nvPr/>
        </p:nvSpPr>
        <p:spPr>
          <a:xfrm>
            <a:off x="3086100" y="5095875"/>
            <a:ext cx="1752600" cy="84772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redondeado 7"/>
          <p:cNvSpPr/>
          <p:nvPr/>
        </p:nvSpPr>
        <p:spPr>
          <a:xfrm>
            <a:off x="7829550" y="5095875"/>
            <a:ext cx="1752600" cy="84772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9038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8F644-EFE0-4719-A9C3-1D70D9E51E8A}" type="slidenum">
              <a:rPr lang="es-ES" smtClean="0"/>
              <a:t>11</a:t>
            </a:fld>
            <a:endParaRPr lang="es-ES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057401" y="598909"/>
            <a:ext cx="9143586" cy="55399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altLang="es-ES" sz="3600" b="1" dirty="0" smtClean="0">
                <a:solidFill>
                  <a:srgbClr val="212121"/>
                </a:solidFill>
                <a:latin typeface="Times-Roman"/>
              </a:rPr>
              <a:t>Soluciones al </a:t>
            </a:r>
            <a:r>
              <a:rPr lang="es-ES" altLang="es-ES" sz="3600" b="1" i="1" dirty="0" err="1" smtClean="0">
                <a:solidFill>
                  <a:srgbClr val="212121"/>
                </a:solidFill>
                <a:latin typeface="Times-Roman"/>
              </a:rPr>
              <a:t>Capacity</a:t>
            </a:r>
            <a:r>
              <a:rPr lang="es-ES" altLang="es-ES" sz="3600" b="1" i="1" dirty="0" smtClean="0">
                <a:solidFill>
                  <a:srgbClr val="212121"/>
                </a:solidFill>
                <a:latin typeface="Times-Roman"/>
              </a:rPr>
              <a:t> </a:t>
            </a:r>
            <a:r>
              <a:rPr lang="es-ES" altLang="es-ES" sz="3600" b="1" i="1" dirty="0" err="1" smtClean="0">
                <a:solidFill>
                  <a:srgbClr val="212121"/>
                </a:solidFill>
                <a:latin typeface="Times-Roman"/>
              </a:rPr>
              <a:t>Crunch</a:t>
            </a:r>
            <a:endParaRPr lang="es-ES" altLang="es-ES" sz="3600" b="1" i="1" dirty="0">
              <a:solidFill>
                <a:srgbClr val="212121"/>
              </a:solidFill>
              <a:latin typeface="Times-Roman"/>
            </a:endParaRPr>
          </a:p>
        </p:txBody>
      </p:sp>
      <p:sp>
        <p:nvSpPr>
          <p:cNvPr id="8" name="Rectángulo redondeado 7"/>
          <p:cNvSpPr/>
          <p:nvPr/>
        </p:nvSpPr>
        <p:spPr>
          <a:xfrm>
            <a:off x="4133850" y="1314450"/>
            <a:ext cx="4943475" cy="723900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uadroTexto 8"/>
          <p:cNvSpPr txBox="1"/>
          <p:nvPr/>
        </p:nvSpPr>
        <p:spPr>
          <a:xfrm>
            <a:off x="2462211" y="1452820"/>
            <a:ext cx="8262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Multiplexación</a:t>
            </a:r>
            <a:r>
              <a:rPr lang="es-E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por División Espacial</a:t>
            </a:r>
            <a:endParaRPr lang="es-E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lecha derecha 11"/>
          <p:cNvSpPr/>
          <p:nvPr/>
        </p:nvSpPr>
        <p:spPr>
          <a:xfrm rot="5400000">
            <a:off x="6279380" y="2176294"/>
            <a:ext cx="628600" cy="6503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2"/>
          <a:srcRect l="13593" t="30278" r="12734" b="40417"/>
          <a:stretch/>
        </p:blipFill>
        <p:spPr>
          <a:xfrm>
            <a:off x="1632541" y="2983658"/>
            <a:ext cx="9993306" cy="2236042"/>
          </a:xfrm>
          <a:prstGeom prst="rect">
            <a:avLst/>
          </a:prstGeom>
        </p:spPr>
      </p:pic>
      <p:sp>
        <p:nvSpPr>
          <p:cNvPr id="15" name="CuadroTexto 14"/>
          <p:cNvSpPr txBox="1"/>
          <p:nvPr/>
        </p:nvSpPr>
        <p:spPr>
          <a:xfrm>
            <a:off x="1794466" y="5498842"/>
            <a:ext cx="40634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Idealmente multiplica la </a:t>
            </a:r>
            <a:r>
              <a:rPr lang="es-ES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capacidad de la fibra </a:t>
            </a:r>
            <a:r>
              <a:rPr lang="es-E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por el </a:t>
            </a:r>
            <a:r>
              <a:rPr lang="es-ES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número de núcleos</a:t>
            </a:r>
            <a:endParaRPr lang="es-E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7045620" y="5837396"/>
            <a:ext cx="40634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Puede existir </a:t>
            </a:r>
            <a:r>
              <a:rPr lang="es-ES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interferencia </a:t>
            </a:r>
            <a:r>
              <a:rPr lang="es-ES" sz="2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cocanal</a:t>
            </a:r>
            <a:endParaRPr lang="es-E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765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/>
      <p:bldP spid="12" grpId="0" animBg="1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2"/>
          <a:srcRect l="44219" t="44167" r="25313" b="20972"/>
          <a:stretch/>
        </p:blipFill>
        <p:spPr>
          <a:xfrm>
            <a:off x="5476875" y="2556234"/>
            <a:ext cx="6324601" cy="4070449"/>
          </a:xfrm>
          <a:prstGeom prst="rect">
            <a:avLst/>
          </a:prstGeom>
        </p:spPr>
      </p:pic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8F644-EFE0-4719-A9C3-1D70D9E51E8A}" type="slidenum">
              <a:rPr lang="es-ES" smtClean="0"/>
              <a:t>12</a:t>
            </a:fld>
            <a:endParaRPr lang="es-ES"/>
          </a:p>
        </p:txBody>
      </p:sp>
      <p:sp>
        <p:nvSpPr>
          <p:cNvPr id="6" name="CuadroTexto 5"/>
          <p:cNvSpPr txBox="1"/>
          <p:nvPr/>
        </p:nvSpPr>
        <p:spPr>
          <a:xfrm>
            <a:off x="4520036" y="1455092"/>
            <a:ext cx="43055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Redes Ópticas Elásticas</a:t>
            </a:r>
            <a:endParaRPr lang="es-E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2057401" y="598909"/>
            <a:ext cx="9143586" cy="55399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altLang="es-ES" sz="3600" b="1" dirty="0" smtClean="0">
                <a:solidFill>
                  <a:srgbClr val="212121"/>
                </a:solidFill>
                <a:latin typeface="Times-Roman"/>
              </a:rPr>
              <a:t>Soluciones al </a:t>
            </a:r>
            <a:r>
              <a:rPr lang="es-ES" altLang="es-ES" sz="3600" b="1" i="1" dirty="0" err="1" smtClean="0">
                <a:solidFill>
                  <a:srgbClr val="212121"/>
                </a:solidFill>
                <a:latin typeface="Times-Roman"/>
              </a:rPr>
              <a:t>Capacity</a:t>
            </a:r>
            <a:r>
              <a:rPr lang="es-ES" altLang="es-ES" sz="3600" b="1" i="1" dirty="0" smtClean="0">
                <a:solidFill>
                  <a:srgbClr val="212121"/>
                </a:solidFill>
                <a:latin typeface="Times-Roman"/>
              </a:rPr>
              <a:t> </a:t>
            </a:r>
            <a:r>
              <a:rPr lang="es-ES" altLang="es-ES" sz="3600" b="1" i="1" dirty="0" err="1" smtClean="0">
                <a:solidFill>
                  <a:srgbClr val="212121"/>
                </a:solidFill>
                <a:latin typeface="Times-Roman"/>
              </a:rPr>
              <a:t>Crunch</a:t>
            </a:r>
            <a:endParaRPr lang="es-ES" altLang="es-ES" sz="3600" b="1" i="1" dirty="0">
              <a:solidFill>
                <a:srgbClr val="212121"/>
              </a:solidFill>
              <a:latin typeface="Times-Roman"/>
            </a:endParaRPr>
          </a:p>
        </p:txBody>
      </p:sp>
      <p:sp>
        <p:nvSpPr>
          <p:cNvPr id="10" name="Rectángulo redondeado 9"/>
          <p:cNvSpPr/>
          <p:nvPr/>
        </p:nvSpPr>
        <p:spPr>
          <a:xfrm>
            <a:off x="4133850" y="1314450"/>
            <a:ext cx="4943475" cy="723900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Flecha derecha 10"/>
          <p:cNvSpPr/>
          <p:nvPr/>
        </p:nvSpPr>
        <p:spPr>
          <a:xfrm rot="5400000">
            <a:off x="6279380" y="2176294"/>
            <a:ext cx="628600" cy="6503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CuadroTexto 12"/>
          <p:cNvSpPr txBox="1"/>
          <p:nvPr/>
        </p:nvSpPr>
        <p:spPr>
          <a:xfrm>
            <a:off x="921695" y="2308584"/>
            <a:ext cx="39242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 espectro de frecuencias se divide en varios slots de frecuencias denominados </a:t>
            </a:r>
            <a:r>
              <a:rPr lang="es-E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FSU</a:t>
            </a:r>
            <a:r>
              <a:rPr lang="es-E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s-E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Frequency</a:t>
            </a:r>
            <a:r>
              <a:rPr lang="es-E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Slot </a:t>
            </a:r>
            <a:r>
              <a:rPr lang="es-E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Unit</a:t>
            </a:r>
            <a:r>
              <a:rPr lang="es-E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s-E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lecha derecha 13"/>
          <p:cNvSpPr/>
          <p:nvPr/>
        </p:nvSpPr>
        <p:spPr>
          <a:xfrm rot="5400000">
            <a:off x="2458644" y="4154093"/>
            <a:ext cx="632221" cy="4321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CuadroTexto 14"/>
          <p:cNvSpPr txBox="1"/>
          <p:nvPr/>
        </p:nvSpPr>
        <p:spPr>
          <a:xfrm>
            <a:off x="921694" y="4862133"/>
            <a:ext cx="39242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Las FSU pueden agruparse para completar el ancho de banda que requiere cada aplicación</a:t>
            </a:r>
            <a:endParaRPr lang="es-E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1668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10" grpId="0" animBg="1"/>
      <p:bldP spid="11" grpId="0" animBg="1"/>
      <p:bldP spid="13" grpId="0"/>
      <p:bldP spid="14" grpId="0" animBg="1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8F644-EFE0-4719-A9C3-1D70D9E51E8A}" type="slidenum">
              <a:rPr lang="es-ES" smtClean="0"/>
              <a:t>13</a:t>
            </a:fld>
            <a:endParaRPr lang="es-ES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057401" y="598909"/>
            <a:ext cx="9143586" cy="55399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altLang="es-ES" sz="3600" b="1" dirty="0" smtClean="0">
                <a:solidFill>
                  <a:srgbClr val="212121"/>
                </a:solidFill>
                <a:latin typeface="Times-Roman"/>
              </a:rPr>
              <a:t>Implementación</a:t>
            </a:r>
            <a:endParaRPr lang="es-ES" altLang="es-ES" sz="3600" b="1" i="1" dirty="0">
              <a:solidFill>
                <a:srgbClr val="212121"/>
              </a:solidFill>
              <a:latin typeface="Times-Roman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1311579" y="1881485"/>
            <a:ext cx="1021991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Asignar las </a:t>
            </a:r>
            <a:r>
              <a:rPr lang="es-ES_tradnl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rutas</a:t>
            </a:r>
            <a:r>
              <a:rPr lang="es-ES_trad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los </a:t>
            </a:r>
            <a:r>
              <a:rPr lang="es-ES_tradnl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canales espaciales </a:t>
            </a:r>
            <a:r>
              <a:rPr lang="es-ES_trad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y el </a:t>
            </a:r>
            <a:r>
              <a:rPr lang="es-ES_tradnl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espectro</a:t>
            </a:r>
            <a:r>
              <a:rPr lang="es-ES_trad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en una red elástica con </a:t>
            </a:r>
            <a:r>
              <a:rPr lang="es-ES_tradnl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Multiplexación</a:t>
            </a:r>
            <a:r>
              <a:rPr lang="es-ES_trad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por División de Espacio de manera </a:t>
            </a:r>
            <a:r>
              <a:rPr lang="es-ES_tradnl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eficiente para lograr satisfacer el mayor número de demandas de </a:t>
            </a:r>
            <a:r>
              <a:rPr lang="es-ES_tradnl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usuarios en una red de transporte MPLS</a:t>
            </a:r>
            <a:endParaRPr lang="es-ES" sz="2800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l="35706" t="41159" r="58424" b="48841"/>
          <a:stretch/>
        </p:blipFill>
        <p:spPr>
          <a:xfrm>
            <a:off x="5188804" y="3995058"/>
            <a:ext cx="1690154" cy="161973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/>
          <a:srcRect l="7109" t="39861" r="71185" b="29301"/>
          <a:stretch/>
        </p:blipFill>
        <p:spPr>
          <a:xfrm>
            <a:off x="1792313" y="3774166"/>
            <a:ext cx="2579662" cy="2061516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4"/>
          <a:srcRect l="17579" t="32685" r="40546" b="33473"/>
          <a:stretch/>
        </p:blipFill>
        <p:spPr>
          <a:xfrm>
            <a:off x="7591425" y="4032504"/>
            <a:ext cx="3762375" cy="171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37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8F644-EFE0-4719-A9C3-1D70D9E51E8A}" type="slidenum">
              <a:rPr lang="es-ES" smtClean="0"/>
              <a:t>14</a:t>
            </a:fld>
            <a:endParaRPr lang="es-ES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057401" y="598909"/>
            <a:ext cx="9143586" cy="55399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altLang="es-ES" sz="3600" b="1" dirty="0" smtClean="0">
                <a:solidFill>
                  <a:srgbClr val="212121"/>
                </a:solidFill>
                <a:latin typeface="Times-Roman"/>
              </a:rPr>
              <a:t>Escenario de Implementación</a:t>
            </a:r>
            <a:endParaRPr lang="es-ES" altLang="es-ES" sz="3600" b="1" i="1" dirty="0">
              <a:solidFill>
                <a:srgbClr val="212121"/>
              </a:solidFill>
              <a:latin typeface="Times-Roman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037" y="2269217"/>
            <a:ext cx="6470041" cy="3080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uadroTexto 7"/>
          <p:cNvSpPr txBox="1"/>
          <p:nvPr/>
        </p:nvSpPr>
        <p:spPr>
          <a:xfrm>
            <a:off x="4189047" y="1508771"/>
            <a:ext cx="43055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Topología de la </a:t>
            </a:r>
            <a:r>
              <a:rPr lang="es-E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NSFnet</a:t>
            </a:r>
            <a:endParaRPr lang="es-E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2895929" y="5498995"/>
            <a:ext cx="43055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 = </a:t>
            </a:r>
            <a:r>
              <a:rPr lang="es-E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nodos</a:t>
            </a:r>
            <a:endParaRPr lang="es-E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4240988" y="6078104"/>
            <a:ext cx="4518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Total de demandas = n(n-1) = </a:t>
            </a:r>
            <a:r>
              <a:rPr lang="es-E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182</a:t>
            </a:r>
            <a:endParaRPr lang="es-E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5642899" y="5473814"/>
            <a:ext cx="43055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enlaces=22</a:t>
            </a:r>
            <a:endParaRPr lang="es-E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ángulo redondeado 16"/>
          <p:cNvSpPr/>
          <p:nvPr/>
        </p:nvSpPr>
        <p:spPr>
          <a:xfrm>
            <a:off x="4040066" y="1396511"/>
            <a:ext cx="4943475" cy="723900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Flecha derecha 17"/>
          <p:cNvSpPr/>
          <p:nvPr/>
        </p:nvSpPr>
        <p:spPr>
          <a:xfrm rot="5400000">
            <a:off x="6185596" y="2258355"/>
            <a:ext cx="628600" cy="6503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CuadroTexto 10"/>
          <p:cNvSpPr txBox="1"/>
          <p:nvPr/>
        </p:nvSpPr>
        <p:spPr>
          <a:xfrm>
            <a:off x="8389869" y="5467633"/>
            <a:ext cx="43055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s-E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istancia [km]</a:t>
            </a:r>
            <a:endParaRPr lang="es-E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8659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9" grpId="0"/>
      <p:bldP spid="10" grpId="0"/>
      <p:bldP spid="16" grpId="0"/>
      <p:bldP spid="17" grpId="0" animBg="1"/>
      <p:bldP spid="18" grpId="0" animBg="1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2"/>
          <a:srcRect l="22812" t="29444" r="42735" b="37778"/>
          <a:stretch/>
        </p:blipFill>
        <p:spPr>
          <a:xfrm>
            <a:off x="531812" y="3468705"/>
            <a:ext cx="5772151" cy="3088952"/>
          </a:xfrm>
          <a:prstGeom prst="rect">
            <a:avLst/>
          </a:prstGeom>
        </p:spPr>
      </p:pic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8F644-EFE0-4719-A9C3-1D70D9E51E8A}" type="slidenum">
              <a:rPr lang="es-ES" smtClean="0"/>
              <a:t>15</a:t>
            </a:fld>
            <a:endParaRPr lang="es-ES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057401" y="598909"/>
            <a:ext cx="9143586" cy="55399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altLang="es-ES" sz="3600" b="1" dirty="0" smtClean="0">
                <a:solidFill>
                  <a:srgbClr val="212121"/>
                </a:solidFill>
                <a:latin typeface="Times-Roman"/>
              </a:rPr>
              <a:t>Escenario de Implementación</a:t>
            </a:r>
            <a:endParaRPr lang="es-ES" altLang="es-ES" sz="3600" b="1" i="1" dirty="0">
              <a:solidFill>
                <a:srgbClr val="212121"/>
              </a:solidFill>
              <a:latin typeface="Times-Roman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30235" t="48056" r="44140" b="33194"/>
          <a:stretch/>
        </p:blipFill>
        <p:spPr>
          <a:xfrm>
            <a:off x="6097102" y="1379027"/>
            <a:ext cx="5578203" cy="2295906"/>
          </a:xfrm>
          <a:prstGeom prst="rect">
            <a:avLst/>
          </a:prstGeom>
        </p:spPr>
      </p:pic>
      <p:sp>
        <p:nvSpPr>
          <p:cNvPr id="7" name="Rectángulo redondeado 6"/>
          <p:cNvSpPr/>
          <p:nvPr/>
        </p:nvSpPr>
        <p:spPr>
          <a:xfrm>
            <a:off x="6951639" y="1637236"/>
            <a:ext cx="3514725" cy="27369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redondeado 7"/>
          <p:cNvSpPr/>
          <p:nvPr/>
        </p:nvSpPr>
        <p:spPr>
          <a:xfrm>
            <a:off x="6082888" y="1919861"/>
            <a:ext cx="847726" cy="174851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uadroTexto 8"/>
          <p:cNvSpPr txBox="1"/>
          <p:nvPr/>
        </p:nvSpPr>
        <p:spPr>
          <a:xfrm>
            <a:off x="1065519" y="1849910"/>
            <a:ext cx="58040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Asignación de rutas: </a:t>
            </a:r>
            <a:r>
              <a:rPr lang="es-ES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Yen (3-Dijkstra)</a:t>
            </a:r>
            <a:endParaRPr lang="es-E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921695" y="2761659"/>
            <a:ext cx="58040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Asignación de espectro flexible: </a:t>
            </a:r>
            <a:r>
              <a:rPr lang="es-ES" sz="2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First-Fit</a:t>
            </a:r>
            <a:endParaRPr lang="es-E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7181818" y="4752257"/>
            <a:ext cx="43557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Asignación de canales espaciales: </a:t>
            </a:r>
            <a:r>
              <a:rPr lang="es-ES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 orden </a:t>
            </a:r>
            <a:r>
              <a:rPr lang="es-E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luego de haberse empleado la primera longitud de onda disponible.</a:t>
            </a:r>
            <a:endParaRPr lang="es-E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lecha derecha 12"/>
          <p:cNvSpPr/>
          <p:nvPr/>
        </p:nvSpPr>
        <p:spPr>
          <a:xfrm>
            <a:off x="6331718" y="5019040"/>
            <a:ext cx="619921" cy="5978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Rectángulo redondeado 13"/>
          <p:cNvSpPr/>
          <p:nvPr/>
        </p:nvSpPr>
        <p:spPr>
          <a:xfrm>
            <a:off x="10480578" y="1910931"/>
            <a:ext cx="1194727" cy="176400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6079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/>
      <p:bldP spid="10" grpId="0"/>
      <p:bldP spid="11" grpId="0"/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8F644-EFE0-4719-A9C3-1D70D9E51E8A}" type="slidenum">
              <a:rPr lang="es-ES" smtClean="0"/>
              <a:t>16</a:t>
            </a:fld>
            <a:endParaRPr lang="es-E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6094" t="32917" r="29453" b="21805"/>
          <a:stretch/>
        </p:blipFill>
        <p:spPr>
          <a:xfrm>
            <a:off x="531812" y="1457325"/>
            <a:ext cx="11326683" cy="4829176"/>
          </a:xfrm>
          <a:prstGeom prst="rect">
            <a:avLst/>
          </a:prstGeom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057401" y="598909"/>
            <a:ext cx="9143586" cy="55399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altLang="es-ES" sz="3600" b="1" dirty="0" smtClean="0">
                <a:solidFill>
                  <a:srgbClr val="212121"/>
                </a:solidFill>
                <a:latin typeface="Times-Roman"/>
              </a:rPr>
              <a:t>Diagrama de Implementación</a:t>
            </a:r>
            <a:endParaRPr lang="es-ES" altLang="es-ES" sz="3600" b="1" i="1" dirty="0">
              <a:solidFill>
                <a:srgbClr val="212121"/>
              </a:solidFill>
              <a:latin typeface="Times-Roman"/>
            </a:endParaRPr>
          </a:p>
        </p:txBody>
      </p:sp>
    </p:spTree>
    <p:extLst>
      <p:ext uri="{BB962C8B-B14F-4D97-AF65-F5344CB8AC3E}">
        <p14:creationId xmlns:p14="http://schemas.microsoft.com/office/powerpoint/2010/main" val="2516802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8F644-EFE0-4719-A9C3-1D70D9E51E8A}" type="slidenum">
              <a:rPr lang="es-ES" smtClean="0"/>
              <a:t>17</a:t>
            </a:fld>
            <a:endParaRPr lang="es-ES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057401" y="598909"/>
            <a:ext cx="9143586" cy="55399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altLang="es-ES" sz="3600" b="1" dirty="0" smtClean="0">
                <a:solidFill>
                  <a:srgbClr val="212121"/>
                </a:solidFill>
                <a:latin typeface="Times-Roman"/>
              </a:rPr>
              <a:t>Herramientas </a:t>
            </a:r>
            <a:endParaRPr lang="es-ES" altLang="es-ES" sz="3600" b="1" i="1" dirty="0">
              <a:solidFill>
                <a:srgbClr val="212121"/>
              </a:solidFill>
              <a:latin typeface="Times-Roman"/>
            </a:endParaRPr>
          </a:p>
        </p:txBody>
      </p:sp>
      <p:pic>
        <p:nvPicPr>
          <p:cNvPr id="4098" name="Picture 2" descr="Resultado de imagen para python 3.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695" y="1475866"/>
            <a:ext cx="4030847" cy="1957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n relacion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1566" y="1052979"/>
            <a:ext cx="3057058" cy="3057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1332053" y="3559836"/>
            <a:ext cx="32101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Lenguaje </a:t>
            </a:r>
            <a:r>
              <a:rPr lang="es-ES_tradnl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de programación </a:t>
            </a:r>
            <a:r>
              <a:rPr lang="es-ES_tradnl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Python</a:t>
            </a:r>
            <a:r>
              <a:rPr lang="es-ES_tradnl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en su versión 3.7</a:t>
            </a:r>
            <a:endParaRPr lang="es-ES" sz="2400" dirty="0"/>
          </a:p>
        </p:txBody>
      </p:sp>
      <p:sp>
        <p:nvSpPr>
          <p:cNvPr id="7" name="Rectángulo 6"/>
          <p:cNvSpPr/>
          <p:nvPr/>
        </p:nvSpPr>
        <p:spPr>
          <a:xfrm>
            <a:off x="7684377" y="3929167"/>
            <a:ext cx="33714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IDE el software </a:t>
            </a:r>
            <a:r>
              <a:rPr lang="es-ES_tradnl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PyCharm</a:t>
            </a:r>
            <a:endParaRPr lang="es-ES" sz="2400" dirty="0">
              <a:solidFill>
                <a:srgbClr val="FF0000"/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4390774" y="6152199"/>
            <a:ext cx="37240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PC Dell (Corei7 </a:t>
            </a:r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RAM 8GB)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/>
          <a:srcRect l="60547" t="18472" r="4609" b="36250"/>
          <a:stretch/>
        </p:blipFill>
        <p:spPr>
          <a:xfrm>
            <a:off x="4744057" y="3872234"/>
            <a:ext cx="2783131" cy="2034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37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2"/>
          <a:srcRect l="14000" t="40178" r="77900" b="38845"/>
          <a:stretch/>
        </p:blipFill>
        <p:spPr>
          <a:xfrm>
            <a:off x="11082669" y="97672"/>
            <a:ext cx="864140" cy="1258871"/>
          </a:xfrm>
          <a:prstGeom prst="rect">
            <a:avLst/>
          </a:prstGeom>
        </p:spPr>
      </p:pic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8F644-EFE0-4719-A9C3-1D70D9E51E8A}" type="slidenum">
              <a:rPr lang="es-ES" smtClean="0"/>
              <a:t>18</a:t>
            </a:fld>
            <a:endParaRPr lang="es-ES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057401" y="598909"/>
            <a:ext cx="9143586" cy="55399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altLang="es-ES" sz="3600" b="1" dirty="0" smtClean="0">
                <a:solidFill>
                  <a:srgbClr val="212121"/>
                </a:solidFill>
                <a:latin typeface="Times-Roman"/>
              </a:rPr>
              <a:t>Resultados Esperados </a:t>
            </a:r>
            <a:endParaRPr lang="es-ES" altLang="es-ES" sz="3600" b="1" i="1" dirty="0">
              <a:solidFill>
                <a:srgbClr val="212121"/>
              </a:solidFill>
              <a:latin typeface="Times-Roman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1666874" y="1262501"/>
            <a:ext cx="96388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Satisfacer la </a:t>
            </a:r>
            <a:r>
              <a:rPr lang="es-ES_tradnl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mayor cantidad de demandas </a:t>
            </a:r>
            <a:r>
              <a:rPr lang="es-ES_tradnl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con el </a:t>
            </a:r>
            <a:r>
              <a:rPr lang="es-ES_tradnl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menor número de </a:t>
            </a:r>
            <a:r>
              <a:rPr lang="es-ES_tradnl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FSU </a:t>
            </a:r>
            <a:r>
              <a:rPr lang="es-ES_tradnl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para un número de núcleos propuestos.</a:t>
            </a:r>
            <a:endParaRPr lang="es-ES" sz="2400" dirty="0"/>
          </a:p>
        </p:txBody>
      </p:sp>
      <p:sp>
        <p:nvSpPr>
          <p:cNvPr id="7" name="Rectángulo 6"/>
          <p:cNvSpPr/>
          <p:nvPr/>
        </p:nvSpPr>
        <p:spPr>
          <a:xfrm>
            <a:off x="1666875" y="2243828"/>
            <a:ext cx="96388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Calcular el </a:t>
            </a:r>
            <a:r>
              <a:rPr lang="es-ES_tradnl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número máximo de núcleos</a:t>
            </a:r>
            <a:r>
              <a:rPr lang="es-ES_tradnl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necesarios para satisfacer un total de demandas dado.</a:t>
            </a:r>
            <a:endParaRPr lang="es-ES" sz="2400" dirty="0"/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2162176" y="4485109"/>
            <a:ext cx="9143586" cy="55399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altLang="es-ES" sz="3600" b="1" dirty="0" smtClean="0">
                <a:solidFill>
                  <a:srgbClr val="212121"/>
                </a:solidFill>
                <a:latin typeface="Times-Roman"/>
              </a:rPr>
              <a:t>Observación</a:t>
            </a:r>
            <a:endParaRPr lang="es-ES" altLang="es-ES" sz="3600" b="1" i="1" dirty="0">
              <a:solidFill>
                <a:srgbClr val="212121"/>
              </a:solidFill>
              <a:latin typeface="Times-Roman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1666875" y="5314660"/>
            <a:ext cx="94107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Aplicar esta solución traería consigo un cambio revolucionario, </a:t>
            </a:r>
            <a:r>
              <a:rPr lang="es-ES_tradnl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costoso</a:t>
            </a:r>
            <a:r>
              <a:rPr lang="es-ES_tradnl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(pues es necesario cambiar la fibra óptica actual por una </a:t>
            </a:r>
            <a:r>
              <a:rPr lang="es-ES_tradnl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multinúcleo</a:t>
            </a:r>
            <a:r>
              <a:rPr lang="es-ES_tradnl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) pero </a:t>
            </a:r>
            <a:r>
              <a:rPr lang="es-ES_tradnl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necesario</a:t>
            </a:r>
            <a:r>
              <a:rPr lang="es-ES_tradnl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s-ES" sz="2400" dirty="0"/>
          </a:p>
        </p:txBody>
      </p:sp>
      <p:sp>
        <p:nvSpPr>
          <p:cNvPr id="10" name="Rectángulo 9"/>
          <p:cNvSpPr/>
          <p:nvPr/>
        </p:nvSpPr>
        <p:spPr>
          <a:xfrm>
            <a:off x="1666875" y="3227046"/>
            <a:ext cx="96388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Comparar cuantitativamente </a:t>
            </a:r>
            <a:r>
              <a:rPr lang="es-ES_tradnl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cuando se emplea un </a:t>
            </a:r>
            <a:r>
              <a:rPr lang="es-ES_tradnl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único núcleo </a:t>
            </a:r>
            <a:r>
              <a:rPr lang="es-ES_tradnl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(actual) y cuando se emplean fibras </a:t>
            </a:r>
            <a:r>
              <a:rPr lang="es-ES_tradnl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multinúcleo</a:t>
            </a:r>
            <a:r>
              <a:rPr lang="es-ES_tradnl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empleando los mismos algoritmos de asignación de recursos.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3393948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 animBg="1"/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190445" y="1962186"/>
            <a:ext cx="1004114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Asignación de recursos en Redes Elásticas con </a:t>
            </a:r>
            <a:r>
              <a:rPr lang="es-ES_tradnl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SDM para </a:t>
            </a:r>
            <a:r>
              <a:rPr lang="es-ES_tradnl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incrementar el ancho de banda en una red </a:t>
            </a:r>
            <a:r>
              <a:rPr lang="es-ES_tradnl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MPLS</a:t>
            </a:r>
            <a:endParaRPr lang="es-ES" sz="44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791" y="502730"/>
            <a:ext cx="1683068" cy="81970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5716" y="374714"/>
            <a:ext cx="2828896" cy="934974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1881350" y="5083579"/>
            <a:ext cx="43296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Patricia Morales Calvo</a:t>
            </a:r>
          </a:p>
          <a:p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s-E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mail: </a:t>
            </a:r>
            <a:r>
              <a:rPr lang="es-ES" sz="2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patricia.morales@sansano.usm.cl</a:t>
            </a:r>
            <a:r>
              <a:rPr lang="es-E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endParaRPr lang="es-E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1881350" y="5970972"/>
            <a:ext cx="61045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IPD-438: Seminario de Redes de Computadores</a:t>
            </a:r>
            <a:endParaRPr lang="es-E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8F644-EFE0-4719-A9C3-1D70D9E51E8A}" type="slidenum">
              <a:rPr lang="es-ES" smtClean="0"/>
              <a:t>19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8609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8F644-EFE0-4719-A9C3-1D70D9E51E8A}" type="slidenum">
              <a:rPr lang="es-ES" smtClean="0"/>
              <a:t>2</a:t>
            </a:fld>
            <a:endParaRPr lang="es-ES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5666982" y="693345"/>
            <a:ext cx="2691827" cy="55399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altLang="es-ES" sz="3600" b="1" dirty="0" smtClean="0">
                <a:solidFill>
                  <a:srgbClr val="212121"/>
                </a:solidFill>
                <a:latin typeface="Times-Roman"/>
              </a:rPr>
              <a:t>Sumario</a:t>
            </a:r>
            <a:endParaRPr lang="es-ES" altLang="es-ES" sz="3600" b="1" dirty="0">
              <a:solidFill>
                <a:srgbClr val="212121"/>
              </a:solidFill>
              <a:latin typeface="Times-Roman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967948" y="4368835"/>
            <a:ext cx="91428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Redes ópticas flexibles y </a:t>
            </a:r>
            <a:r>
              <a:rPr lang="es-E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s-E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ultiplexación</a:t>
            </a:r>
            <a:r>
              <a:rPr lang="es-E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por División de Espacio (SDM</a:t>
            </a:r>
            <a:r>
              <a:rPr lang="es-E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s-E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2087217" y="2812774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</p:txBody>
      </p:sp>
      <p:sp>
        <p:nvSpPr>
          <p:cNvPr id="8" name="CuadroTexto 7"/>
          <p:cNvSpPr txBox="1"/>
          <p:nvPr/>
        </p:nvSpPr>
        <p:spPr>
          <a:xfrm>
            <a:off x="1967948" y="2648797"/>
            <a:ext cx="70022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Funcionamiento de las redes ópticas </a:t>
            </a:r>
            <a:r>
              <a:rPr lang="es-E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actuales.</a:t>
            </a:r>
            <a:endParaRPr lang="es-E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1967948" y="1838777"/>
            <a:ext cx="84444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Introducción a </a:t>
            </a:r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s-E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Multiprotocol</a:t>
            </a:r>
            <a:r>
              <a:rPr lang="es-E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Label</a:t>
            </a:r>
            <a:r>
              <a:rPr lang="es-E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Switching</a:t>
            </a:r>
            <a:r>
              <a:rPr lang="es-E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(MPLS)</a:t>
            </a:r>
            <a:r>
              <a:rPr lang="es-E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s-E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1967949" y="5509744"/>
            <a:ext cx="91428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Escenario de Implementació</a:t>
            </a:r>
            <a:r>
              <a:rPr lang="es-E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 y pasos de ejecución. </a:t>
            </a:r>
            <a:endParaRPr lang="es-E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79FFA2EC-FF7E-476C-9D26-9347452CC1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5565" y="186598"/>
            <a:ext cx="1511914" cy="2123643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1967948" y="3513860"/>
            <a:ext cx="78293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Problemas que presentan </a:t>
            </a:r>
            <a:r>
              <a:rPr lang="es-E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las redes ópticas </a:t>
            </a:r>
            <a:r>
              <a:rPr lang="es-E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actuales.</a:t>
            </a:r>
            <a:endParaRPr lang="es-E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261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/>
      <p:bldP spid="9" grpId="0"/>
      <p:bldP spid="10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8F644-EFE0-4719-A9C3-1D70D9E51E8A}" type="slidenum">
              <a:rPr lang="es-ES" smtClean="0"/>
              <a:t>3</a:t>
            </a:fld>
            <a:endParaRPr lang="es-ES"/>
          </a:p>
        </p:txBody>
      </p: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4627500" y="598909"/>
            <a:ext cx="5301495" cy="55399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altLang="es-ES" sz="3600" b="1" dirty="0" smtClean="0">
                <a:solidFill>
                  <a:srgbClr val="212121"/>
                </a:solidFill>
                <a:latin typeface="Times-Roman"/>
              </a:rPr>
              <a:t>¿Qué es MPLS?</a:t>
            </a:r>
            <a:endParaRPr lang="es-ES" altLang="es-ES" sz="3600" b="1" dirty="0">
              <a:solidFill>
                <a:srgbClr val="212121"/>
              </a:solidFill>
              <a:latin typeface="Times-Roman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1086774" y="1298690"/>
            <a:ext cx="1077765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 smtClean="0">
                <a:latin typeface="Arial" panose="020B0604020202020204" pitchFamily="34" charset="0"/>
              </a:rPr>
              <a:t>Mecanismo </a:t>
            </a:r>
            <a:r>
              <a:rPr lang="es-ES" sz="2000" dirty="0">
                <a:latin typeface="Arial" panose="020B0604020202020204" pitchFamily="34" charset="0"/>
              </a:rPr>
              <a:t>de </a:t>
            </a:r>
            <a:r>
              <a:rPr lang="es-ES" sz="2000" dirty="0">
                <a:solidFill>
                  <a:srgbClr val="FF0000"/>
                </a:solidFill>
                <a:latin typeface="Arial" panose="020B0604020202020204" pitchFamily="34" charset="0"/>
              </a:rPr>
              <a:t>transporte </a:t>
            </a:r>
            <a:r>
              <a:rPr lang="es-ES" sz="2000" dirty="0">
                <a:solidFill>
                  <a:srgbClr val="222222"/>
                </a:solidFill>
                <a:latin typeface="Arial" panose="020B0604020202020204" pitchFamily="34" charset="0"/>
              </a:rPr>
              <a:t>de diferentes tipos de tráfico, incluyendo tráfico de voz y de paquetes </a:t>
            </a:r>
            <a:r>
              <a:rPr lang="es-ES" sz="2000" dirty="0" smtClean="0">
                <a:solidFill>
                  <a:srgbClr val="222222"/>
                </a:solidFill>
                <a:latin typeface="Arial" panose="020B0604020202020204" pitchFamily="34" charset="0"/>
              </a:rPr>
              <a:t>IP.</a:t>
            </a:r>
            <a:endParaRPr lang="es-ES" sz="2000" dirty="0"/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2"/>
          <a:srcRect l="14595" t="44539" r="66489" b="29220"/>
          <a:stretch/>
        </p:blipFill>
        <p:spPr>
          <a:xfrm>
            <a:off x="7658417" y="2314380"/>
            <a:ext cx="3949430" cy="3081628"/>
          </a:xfrm>
          <a:prstGeom prst="rect">
            <a:avLst/>
          </a:prstGeom>
        </p:spPr>
      </p:pic>
      <p:sp>
        <p:nvSpPr>
          <p:cNvPr id="20" name="Rectángulo 19"/>
          <p:cNvSpPr/>
          <p:nvPr/>
        </p:nvSpPr>
        <p:spPr>
          <a:xfrm>
            <a:off x="1086774" y="2635258"/>
            <a:ext cx="64371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rgbClr val="222222"/>
                </a:solidFill>
                <a:latin typeface="Arial" panose="020B0604020202020204" pitchFamily="34" charset="0"/>
              </a:rPr>
              <a:t>Opera entre la capa de </a:t>
            </a:r>
            <a:r>
              <a:rPr lang="es-ES" sz="2000" dirty="0">
                <a:solidFill>
                  <a:srgbClr val="FF0000"/>
                </a:solidFill>
                <a:latin typeface="Arial" panose="020B0604020202020204" pitchFamily="34" charset="0"/>
              </a:rPr>
              <a:t>enlace </a:t>
            </a:r>
            <a:r>
              <a:rPr lang="es-ES" sz="2000" dirty="0" smtClean="0">
                <a:solidFill>
                  <a:srgbClr val="FF0000"/>
                </a:solidFill>
                <a:latin typeface="Arial" panose="020B0604020202020204" pitchFamily="34" charset="0"/>
              </a:rPr>
              <a:t>de datos</a:t>
            </a:r>
            <a:r>
              <a:rPr lang="es-ES" sz="2000" dirty="0">
                <a:solidFill>
                  <a:srgbClr val="222222"/>
                </a:solidFill>
                <a:latin typeface="Arial" panose="020B0604020202020204" pitchFamily="34" charset="0"/>
              </a:rPr>
              <a:t> y la capa de </a:t>
            </a:r>
            <a:r>
              <a:rPr lang="es-ES" sz="2000" dirty="0" smtClean="0">
                <a:solidFill>
                  <a:srgbClr val="222222"/>
                </a:solidFill>
                <a:latin typeface="Arial" panose="020B0604020202020204" pitchFamily="34" charset="0"/>
              </a:rPr>
              <a:t>red.</a:t>
            </a:r>
            <a:endParaRPr lang="es-ES" sz="2000" dirty="0">
              <a:solidFill>
                <a:srgbClr val="222222"/>
              </a:solidFill>
              <a:latin typeface="Arial" panose="020B0604020202020204" pitchFamily="34" charset="0"/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1086774" y="2080534"/>
            <a:ext cx="60404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rgbClr val="222222"/>
                </a:solidFill>
                <a:latin typeface="Arial" panose="020B0604020202020204" pitchFamily="34" charset="0"/>
              </a:rPr>
              <a:t>Introduce una estructura </a:t>
            </a:r>
            <a:r>
              <a:rPr lang="es-ES" sz="2000" dirty="0">
                <a:solidFill>
                  <a:srgbClr val="FF0000"/>
                </a:solidFill>
                <a:latin typeface="Arial" panose="020B0604020202020204" pitchFamily="34" charset="0"/>
              </a:rPr>
              <a:t>orientada a la </a:t>
            </a:r>
            <a:r>
              <a:rPr lang="es-ES" sz="2000" dirty="0" smtClean="0">
                <a:solidFill>
                  <a:srgbClr val="FF0000"/>
                </a:solidFill>
                <a:latin typeface="Arial" panose="020B0604020202020204" pitchFamily="34" charset="0"/>
              </a:rPr>
              <a:t>conexión.</a:t>
            </a:r>
            <a:endParaRPr lang="es-ES" sz="20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1086774" y="3408272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rgbClr val="222222"/>
                </a:solidFill>
                <a:latin typeface="Arial" panose="020B0604020202020204" pitchFamily="34" charset="0"/>
              </a:rPr>
              <a:t>Optimiza el enrutamiento, </a:t>
            </a:r>
            <a:r>
              <a:rPr lang="es-ES" sz="2000" dirty="0">
                <a:solidFill>
                  <a:srgbClr val="FF0000"/>
                </a:solidFill>
                <a:latin typeface="Arial" panose="020B0604020202020204" pitchFamily="34" charset="0"/>
              </a:rPr>
              <a:t>reduciendo </a:t>
            </a:r>
            <a:r>
              <a:rPr lang="es-ES" sz="2000" dirty="0" smtClean="0">
                <a:solidFill>
                  <a:srgbClr val="FF0000"/>
                </a:solidFill>
                <a:latin typeface="Arial" panose="020B0604020202020204" pitchFamily="34" charset="0"/>
              </a:rPr>
              <a:t>la complejidad.</a:t>
            </a:r>
            <a:endParaRPr lang="es-ES" sz="2000" dirty="0">
              <a:solidFill>
                <a:srgbClr val="FF0000"/>
              </a:solidFill>
            </a:endParaRPr>
          </a:p>
        </p:txBody>
      </p:sp>
      <p:sp>
        <p:nvSpPr>
          <p:cNvPr id="23" name="Rectángulo 22"/>
          <p:cNvSpPr/>
          <p:nvPr/>
        </p:nvSpPr>
        <p:spPr>
          <a:xfrm>
            <a:off x="1086774" y="4333479"/>
            <a:ext cx="44828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 smtClean="0">
                <a:solidFill>
                  <a:srgbClr val="222222"/>
                </a:solidFill>
                <a:latin typeface="Arial" panose="020B0604020202020204" pitchFamily="34" charset="0"/>
              </a:rPr>
              <a:t>Permite introducir </a:t>
            </a:r>
            <a:r>
              <a:rPr lang="es-ES" sz="200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QoS</a:t>
            </a:r>
            <a:r>
              <a:rPr lang="es-ES" sz="2000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s-ES" sz="2000" dirty="0" smtClean="0">
                <a:solidFill>
                  <a:srgbClr val="222222"/>
                </a:solidFill>
                <a:latin typeface="Arial" panose="020B0604020202020204" pitchFamily="34" charset="0"/>
              </a:rPr>
              <a:t>en redes IP.</a:t>
            </a:r>
            <a:endParaRPr lang="es-ES" sz="2000" dirty="0"/>
          </a:p>
        </p:txBody>
      </p:sp>
      <p:sp>
        <p:nvSpPr>
          <p:cNvPr id="25" name="Rectángulo 24"/>
          <p:cNvSpPr/>
          <p:nvPr/>
        </p:nvSpPr>
        <p:spPr>
          <a:xfrm>
            <a:off x="1086774" y="4950910"/>
            <a:ext cx="64371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 smtClean="0">
                <a:solidFill>
                  <a:srgbClr val="222222"/>
                </a:solidFill>
                <a:latin typeface="Arial" panose="020B0604020202020204" pitchFamily="34" charset="0"/>
              </a:rPr>
              <a:t>Transporta datos </a:t>
            </a:r>
            <a:r>
              <a:rPr lang="es-ES" sz="2000" dirty="0">
                <a:solidFill>
                  <a:srgbClr val="222222"/>
                </a:solidFill>
                <a:latin typeface="Arial" panose="020B0604020202020204" pitchFamily="34" charset="0"/>
              </a:rPr>
              <a:t>de alta velocidad y voz digital en </a:t>
            </a:r>
            <a:r>
              <a:rPr lang="es-ES" sz="2000" dirty="0">
                <a:solidFill>
                  <a:srgbClr val="FF0000"/>
                </a:solidFill>
                <a:latin typeface="Arial" panose="020B0604020202020204" pitchFamily="34" charset="0"/>
              </a:rPr>
              <a:t>una sola </a:t>
            </a:r>
            <a:r>
              <a:rPr lang="es-ES" sz="2000" dirty="0" smtClean="0">
                <a:solidFill>
                  <a:srgbClr val="FF0000"/>
                </a:solidFill>
                <a:latin typeface="Arial" panose="020B0604020202020204" pitchFamily="34" charset="0"/>
              </a:rPr>
              <a:t>conexión</a:t>
            </a:r>
            <a:r>
              <a:rPr lang="es-ES" sz="2000" dirty="0" smtClean="0">
                <a:solidFill>
                  <a:srgbClr val="222222"/>
                </a:solidFill>
                <a:latin typeface="Arial" panose="020B0604020202020204" pitchFamily="34" charset="0"/>
              </a:rPr>
              <a:t>.</a:t>
            </a:r>
            <a:endParaRPr lang="es-ES" sz="2000" dirty="0"/>
          </a:p>
        </p:txBody>
      </p:sp>
      <p:sp>
        <p:nvSpPr>
          <p:cNvPr id="26" name="Rectángulo 25"/>
          <p:cNvSpPr/>
          <p:nvPr/>
        </p:nvSpPr>
        <p:spPr>
          <a:xfrm>
            <a:off x="1086774" y="5881386"/>
            <a:ext cx="1013637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 smtClean="0">
                <a:solidFill>
                  <a:srgbClr val="222222"/>
                </a:solidFill>
                <a:latin typeface="Arial" panose="020B0604020202020204" pitchFamily="34" charset="0"/>
              </a:rPr>
              <a:t>Proporciona </a:t>
            </a:r>
            <a:r>
              <a:rPr lang="es-ES" sz="2000" dirty="0">
                <a:solidFill>
                  <a:srgbClr val="222222"/>
                </a:solidFill>
                <a:latin typeface="Arial" panose="020B0604020202020204" pitchFamily="34" charset="0"/>
              </a:rPr>
              <a:t>una mayor </a:t>
            </a:r>
            <a:r>
              <a:rPr lang="es-ES" sz="2000" dirty="0">
                <a:solidFill>
                  <a:srgbClr val="FF0000"/>
                </a:solidFill>
                <a:latin typeface="Arial" panose="020B0604020202020204" pitchFamily="34" charset="0"/>
              </a:rPr>
              <a:t>fiabilidad</a:t>
            </a:r>
            <a:r>
              <a:rPr lang="es-ES" sz="2000" dirty="0">
                <a:solidFill>
                  <a:srgbClr val="222222"/>
                </a:solidFill>
                <a:latin typeface="Arial" panose="020B0604020202020204" pitchFamily="34" charset="0"/>
              </a:rPr>
              <a:t> y un mayor </a:t>
            </a:r>
            <a:r>
              <a:rPr lang="es-ES" sz="2000" dirty="0">
                <a:solidFill>
                  <a:srgbClr val="FF0000"/>
                </a:solidFill>
                <a:latin typeface="Arial" panose="020B0604020202020204" pitchFamily="34" charset="0"/>
              </a:rPr>
              <a:t>rendimiento</a:t>
            </a:r>
            <a:r>
              <a:rPr lang="es-ES" sz="2000" dirty="0">
                <a:solidFill>
                  <a:srgbClr val="222222"/>
                </a:solidFill>
                <a:latin typeface="Arial" panose="020B0604020202020204" pitchFamily="34" charset="0"/>
              </a:rPr>
              <a:t>, </a:t>
            </a:r>
            <a:r>
              <a:rPr lang="es-ES" sz="2000" dirty="0" smtClean="0">
                <a:solidFill>
                  <a:srgbClr val="222222"/>
                </a:solidFill>
                <a:latin typeface="Arial" panose="020B0604020202020204" pitchFamily="34" charset="0"/>
              </a:rPr>
              <a:t>puede </a:t>
            </a:r>
            <a:r>
              <a:rPr lang="es-ES" sz="2000" dirty="0">
                <a:solidFill>
                  <a:srgbClr val="FF0000"/>
                </a:solidFill>
                <a:latin typeface="Arial" panose="020B0604020202020204" pitchFamily="34" charset="0"/>
              </a:rPr>
              <a:t>reducir los costes </a:t>
            </a:r>
            <a:r>
              <a:rPr lang="es-ES" sz="2000" dirty="0">
                <a:solidFill>
                  <a:srgbClr val="222222"/>
                </a:solidFill>
                <a:latin typeface="Arial" panose="020B0604020202020204" pitchFamily="34" charset="0"/>
              </a:rPr>
              <a:t>de transporte mediante una mayor eficiencia de la red. 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660103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5" grpId="0"/>
      <p:bldP spid="20" grpId="0"/>
      <p:bldP spid="21" grpId="0"/>
      <p:bldP spid="22" grpId="0"/>
      <p:bldP spid="23" grpId="0"/>
      <p:bldP spid="25" grpId="0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1"/>
          <p:cNvSpPr/>
          <p:nvPr/>
        </p:nvSpPr>
        <p:spPr>
          <a:xfrm>
            <a:off x="7387516" y="4952088"/>
            <a:ext cx="4204410" cy="1506557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8F644-EFE0-4719-A9C3-1D70D9E51E8A}" type="slidenum">
              <a:rPr lang="es-ES" smtClean="0"/>
              <a:t>4</a:t>
            </a:fld>
            <a:endParaRPr lang="es-ES"/>
          </a:p>
        </p:txBody>
      </p:sp>
      <p:sp>
        <p:nvSpPr>
          <p:cNvPr id="5" name="Flecha derecha 4"/>
          <p:cNvSpPr/>
          <p:nvPr/>
        </p:nvSpPr>
        <p:spPr>
          <a:xfrm>
            <a:off x="8572088" y="3711326"/>
            <a:ext cx="925514" cy="2424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/>
          <p:cNvSpPr/>
          <p:nvPr/>
        </p:nvSpPr>
        <p:spPr>
          <a:xfrm>
            <a:off x="7511735" y="3601720"/>
            <a:ext cx="10230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MPLS</a:t>
            </a:r>
            <a:endParaRPr lang="es-ES" sz="2400" dirty="0">
              <a:solidFill>
                <a:srgbClr val="FF0000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l="32335" t="38482" r="59528" b="21261"/>
          <a:stretch/>
        </p:blipFill>
        <p:spPr>
          <a:xfrm>
            <a:off x="9509047" y="1944632"/>
            <a:ext cx="1675175" cy="272398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/>
          <a:srcRect l="37500" t="33531" r="52170" b="61302"/>
          <a:stretch/>
        </p:blipFill>
        <p:spPr>
          <a:xfrm>
            <a:off x="8848726" y="1470356"/>
            <a:ext cx="2743200" cy="450937"/>
          </a:xfrm>
          <a:prstGeom prst="rect">
            <a:avLst/>
          </a:prstGeom>
        </p:spPr>
      </p:pic>
      <p:sp>
        <p:nvSpPr>
          <p:cNvPr id="10" name="Flecha derecha 9"/>
          <p:cNvSpPr/>
          <p:nvPr/>
        </p:nvSpPr>
        <p:spPr>
          <a:xfrm>
            <a:off x="7884543" y="4237257"/>
            <a:ext cx="1624504" cy="2424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4"/>
          <a:srcRect l="66277" t="45361" r="6739" b="12754"/>
          <a:stretch/>
        </p:blipFill>
        <p:spPr>
          <a:xfrm>
            <a:off x="6755704" y="4066828"/>
            <a:ext cx="906842" cy="791774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7476710" y="4906298"/>
            <a:ext cx="40260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Existen </a:t>
            </a:r>
            <a:r>
              <a:rPr lang="es-E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problemas</a:t>
            </a:r>
            <a:r>
              <a:rPr lang="es-E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que se pueden resolver desde la </a:t>
            </a:r>
            <a:r>
              <a:rPr lang="es-E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capa </a:t>
            </a:r>
            <a:r>
              <a:rPr lang="es-E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física </a:t>
            </a:r>
            <a:r>
              <a:rPr lang="es-E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 permitan operar mejor a una </a:t>
            </a:r>
            <a:r>
              <a:rPr lang="es-E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 MPLS</a:t>
            </a:r>
            <a:endParaRPr lang="es-E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Resultado de imagen para simbolo de MPLS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1" b="18474"/>
          <a:stretch/>
        </p:blipFill>
        <p:spPr bwMode="auto">
          <a:xfrm>
            <a:off x="1629116" y="1470356"/>
            <a:ext cx="4239982" cy="2312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Flecha derecha 13"/>
          <p:cNvSpPr/>
          <p:nvPr/>
        </p:nvSpPr>
        <p:spPr>
          <a:xfrm rot="5400000">
            <a:off x="3616727" y="4013596"/>
            <a:ext cx="628600" cy="6503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8" name="Picture 4" descr="Resultado de imagen para fibra optic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5026" y="4800240"/>
            <a:ext cx="2949934" cy="1658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4627500" y="598909"/>
            <a:ext cx="5301495" cy="55399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altLang="es-ES" sz="3600" b="1" dirty="0" smtClean="0">
                <a:solidFill>
                  <a:srgbClr val="212121"/>
                </a:solidFill>
                <a:latin typeface="Times-Roman"/>
              </a:rPr>
              <a:t>¿Qué es MPLS?</a:t>
            </a:r>
            <a:endParaRPr lang="es-ES" altLang="es-ES" sz="3600" b="1" dirty="0">
              <a:solidFill>
                <a:srgbClr val="212121"/>
              </a:solidFill>
              <a:latin typeface="Times-Roman"/>
            </a:endParaRPr>
          </a:p>
        </p:txBody>
      </p:sp>
      <p:sp>
        <p:nvSpPr>
          <p:cNvPr id="17" name="Flecha derecha 16"/>
          <p:cNvSpPr/>
          <p:nvPr/>
        </p:nvSpPr>
        <p:spPr>
          <a:xfrm rot="8199350">
            <a:off x="5397565" y="5282279"/>
            <a:ext cx="1274633" cy="3189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32783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/>
      <p:bldP spid="10" grpId="0" animBg="1"/>
      <p:bldP spid="12" grpId="0"/>
      <p:bldP spid="14" grpId="0" animBg="1"/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8F644-EFE0-4719-A9C3-1D70D9E51E8A}" type="slidenum">
              <a:rPr lang="es-ES" smtClean="0"/>
              <a:t>5</a:t>
            </a:fld>
            <a:endParaRPr lang="es-E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34076" t="44203" r="25489" b="21739"/>
          <a:stretch/>
        </p:blipFill>
        <p:spPr>
          <a:xfrm>
            <a:off x="5693100" y="2083491"/>
            <a:ext cx="5955975" cy="2821884"/>
          </a:xfrm>
          <a:prstGeom prst="rect">
            <a:avLst/>
          </a:prstGeom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445026" y="598909"/>
            <a:ext cx="8517835" cy="55399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altLang="es-ES" sz="3600" b="1" dirty="0" smtClean="0">
                <a:solidFill>
                  <a:srgbClr val="212121"/>
                </a:solidFill>
                <a:latin typeface="Times-Roman"/>
              </a:rPr>
              <a:t>¿Qué son las Redes Ópticas?</a:t>
            </a:r>
            <a:endParaRPr lang="es-ES" altLang="es-ES" sz="3600" b="1" dirty="0">
              <a:solidFill>
                <a:srgbClr val="212121"/>
              </a:solidFill>
              <a:latin typeface="Times-Roman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/>
          <a:srcRect l="59348" t="14927" r="4456" b="53913"/>
          <a:stretch/>
        </p:blipFill>
        <p:spPr>
          <a:xfrm>
            <a:off x="1211025" y="2355987"/>
            <a:ext cx="3376442" cy="1634988"/>
          </a:xfrm>
          <a:prstGeom prst="rect">
            <a:avLst/>
          </a:prstGeom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232246" y="1792464"/>
            <a:ext cx="5391151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ES" sz="2400" b="1" dirty="0" smtClean="0">
                <a:solidFill>
                  <a:srgbClr val="212121"/>
                </a:solidFill>
                <a:latin typeface="Times-Roman"/>
              </a:rPr>
              <a:t>Fibra Óptica</a:t>
            </a:r>
            <a:endParaRPr lang="es-ES" altLang="es-ES" sz="2400" b="1" dirty="0">
              <a:solidFill>
                <a:srgbClr val="212121"/>
              </a:solidFill>
              <a:latin typeface="Times-Roman"/>
            </a:endParaRPr>
          </a:p>
        </p:txBody>
      </p:sp>
      <p:sp>
        <p:nvSpPr>
          <p:cNvPr id="9" name="Flecha derecha 8"/>
          <p:cNvSpPr/>
          <p:nvPr/>
        </p:nvSpPr>
        <p:spPr>
          <a:xfrm>
            <a:off x="4891511" y="2913408"/>
            <a:ext cx="766738" cy="5033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CuadroTexto 9"/>
          <p:cNvSpPr txBox="1"/>
          <p:nvPr/>
        </p:nvSpPr>
        <p:spPr>
          <a:xfrm>
            <a:off x="4800497" y="5519239"/>
            <a:ext cx="43055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Nodos</a:t>
            </a:r>
            <a:endParaRPr lang="es-E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Conector recto de flecha 2"/>
          <p:cNvCxnSpPr/>
          <p:nvPr/>
        </p:nvCxnSpPr>
        <p:spPr>
          <a:xfrm>
            <a:off x="6953250" y="4844657"/>
            <a:ext cx="9525" cy="6745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de flecha 12"/>
          <p:cNvCxnSpPr/>
          <p:nvPr/>
        </p:nvCxnSpPr>
        <p:spPr>
          <a:xfrm>
            <a:off x="10153650" y="4476750"/>
            <a:ext cx="9525" cy="6745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uadroTexto 13"/>
          <p:cNvSpPr txBox="1"/>
          <p:nvPr/>
        </p:nvSpPr>
        <p:spPr>
          <a:xfrm>
            <a:off x="9171541" y="5181948"/>
            <a:ext cx="19642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Enlaces</a:t>
            </a:r>
            <a:endParaRPr lang="es-E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Arco 16"/>
          <p:cNvSpPr/>
          <p:nvPr/>
        </p:nvSpPr>
        <p:spPr>
          <a:xfrm>
            <a:off x="6534150" y="2316355"/>
            <a:ext cx="4762500" cy="2979560"/>
          </a:xfrm>
          <a:prstGeom prst="arc">
            <a:avLst>
              <a:gd name="adj1" fmla="val 16096738"/>
              <a:gd name="adj2" fmla="val 187085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CuadroTexto 17"/>
          <p:cNvSpPr txBox="1"/>
          <p:nvPr/>
        </p:nvSpPr>
        <p:spPr>
          <a:xfrm>
            <a:off x="7832194" y="1929593"/>
            <a:ext cx="43055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Rutas</a:t>
            </a:r>
          </a:p>
          <a:p>
            <a:pPr algn="ctr"/>
            <a:endParaRPr lang="es-E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1095169" y="4600127"/>
            <a:ext cx="43055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Enrutamiento</a:t>
            </a:r>
            <a:endParaRPr lang="es-E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1095169" y="5079082"/>
            <a:ext cx="43055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Asignación de espectro</a:t>
            </a:r>
            <a:endParaRPr lang="es-E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1089786" y="5558037"/>
            <a:ext cx="4891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Dimensionamiento de la capacidad</a:t>
            </a:r>
            <a:endParaRPr lang="es-E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1089786" y="6036992"/>
            <a:ext cx="4891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Capacidad de tolerancia a fallas</a:t>
            </a:r>
            <a:endParaRPr lang="es-E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ángulo redondeado 22"/>
          <p:cNvSpPr/>
          <p:nvPr/>
        </p:nvSpPr>
        <p:spPr>
          <a:xfrm>
            <a:off x="828675" y="4613791"/>
            <a:ext cx="4829574" cy="1928014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3684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/>
      <p:bldP spid="14" grpId="0"/>
      <p:bldP spid="17" grpId="0" animBg="1"/>
      <p:bldP spid="18" grpId="0"/>
      <p:bldP spid="19" grpId="0"/>
      <p:bldP spid="20" grpId="0"/>
      <p:bldP spid="21" grpId="0"/>
      <p:bldP spid="22" grpId="0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19"/>
          <p:cNvPicPr>
            <a:picLocks noChangeAspect="1"/>
          </p:cNvPicPr>
          <p:nvPr/>
        </p:nvPicPr>
        <p:blipFill rotWithShape="1">
          <a:blip r:embed="rId2"/>
          <a:srcRect l="7109" t="39861" r="48985" b="29166"/>
          <a:stretch/>
        </p:blipFill>
        <p:spPr>
          <a:xfrm>
            <a:off x="620738" y="4005909"/>
            <a:ext cx="5218152" cy="2070549"/>
          </a:xfrm>
          <a:prstGeom prst="rect">
            <a:avLst/>
          </a:prstGeom>
        </p:spPr>
      </p:pic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8F644-EFE0-4719-A9C3-1D70D9E51E8A}" type="slidenum">
              <a:rPr lang="es-ES" smtClean="0"/>
              <a:t>6</a:t>
            </a:fld>
            <a:endParaRPr lang="es-E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26875" t="44028" r="43594" b="35000"/>
          <a:stretch/>
        </p:blipFill>
        <p:spPr>
          <a:xfrm>
            <a:off x="6278726" y="4222805"/>
            <a:ext cx="5722566" cy="2286000"/>
          </a:xfrm>
          <a:prstGeom prst="rect">
            <a:avLst/>
          </a:prstGeom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819275" y="416346"/>
            <a:ext cx="9400761" cy="110799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altLang="es-ES" sz="3600" b="1" dirty="0" smtClean="0">
                <a:solidFill>
                  <a:srgbClr val="212121"/>
                </a:solidFill>
                <a:latin typeface="Times-Roman"/>
              </a:rPr>
              <a:t>¿Cómo funcionan las Redes Ópticas actuales?</a:t>
            </a:r>
            <a:endParaRPr lang="es-ES" altLang="es-ES" sz="3600" b="1" dirty="0">
              <a:solidFill>
                <a:srgbClr val="212121"/>
              </a:solidFill>
              <a:latin typeface="Times-Roman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3958408" y="1806077"/>
            <a:ext cx="5391151" cy="73866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ES" sz="2400" b="1" dirty="0" smtClean="0">
                <a:solidFill>
                  <a:srgbClr val="212121"/>
                </a:solidFill>
                <a:latin typeface="Times-Roman"/>
              </a:rPr>
              <a:t>Asignación de Recursos </a:t>
            </a:r>
            <a:r>
              <a:rPr lang="es-ES" altLang="es-ES" sz="2400" b="1" dirty="0">
                <a:solidFill>
                  <a:srgbClr val="212121"/>
                </a:solidFill>
                <a:latin typeface="Times-Roman"/>
              </a:rPr>
              <a:t>Estática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s-ES" altLang="es-ES" sz="2400" b="1" dirty="0">
              <a:solidFill>
                <a:srgbClr val="212121"/>
              </a:solidFill>
              <a:latin typeface="Times-Roman"/>
            </a:endParaRPr>
          </a:p>
        </p:txBody>
      </p:sp>
      <p:sp>
        <p:nvSpPr>
          <p:cNvPr id="10" name="Flecha derecha 9"/>
          <p:cNvSpPr/>
          <p:nvPr/>
        </p:nvSpPr>
        <p:spPr>
          <a:xfrm>
            <a:off x="2581275" y="3084382"/>
            <a:ext cx="766738" cy="5033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Flecha derecha 10"/>
          <p:cNvSpPr/>
          <p:nvPr/>
        </p:nvSpPr>
        <p:spPr>
          <a:xfrm>
            <a:off x="8756640" y="3084382"/>
            <a:ext cx="766738" cy="5033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6652024" y="2972190"/>
            <a:ext cx="1466850" cy="61555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altLang="es-ES" sz="2000" b="1" dirty="0" smtClean="0">
                <a:solidFill>
                  <a:srgbClr val="212121"/>
                </a:solidFill>
                <a:latin typeface="Times-Roman"/>
              </a:rPr>
              <a:t>Asignación de Espectro</a:t>
            </a:r>
            <a:endParaRPr lang="es-ES" altLang="es-ES" sz="2000" b="1" dirty="0">
              <a:solidFill>
                <a:srgbClr val="212121"/>
              </a:solidFill>
              <a:latin typeface="Times-Roman"/>
            </a:endParaRP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9940109" y="3182174"/>
            <a:ext cx="1466850" cy="30777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s-ES" altLang="es-ES" sz="2000" b="1" dirty="0">
              <a:solidFill>
                <a:srgbClr val="212121"/>
              </a:solidFill>
              <a:latin typeface="Times-Roman"/>
            </a:endParaRP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929459" y="2972191"/>
            <a:ext cx="1466850" cy="61555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altLang="es-ES" sz="2000" b="1" dirty="0" smtClean="0">
                <a:solidFill>
                  <a:srgbClr val="212121"/>
                </a:solidFill>
                <a:latin typeface="Times-Roman"/>
              </a:rPr>
              <a:t>Asignación de Rutas</a:t>
            </a:r>
            <a:endParaRPr lang="es-ES" altLang="es-ES" sz="2000" b="1" dirty="0">
              <a:solidFill>
                <a:srgbClr val="212121"/>
              </a:solidFill>
              <a:latin typeface="Times-Roman"/>
            </a:endParaRPr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3548037" y="3019373"/>
            <a:ext cx="2136355" cy="61555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ES" sz="2000" b="1" dirty="0" smtClean="0">
                <a:solidFill>
                  <a:srgbClr val="FF0000"/>
                </a:solidFill>
                <a:latin typeface="Times-Roman"/>
              </a:rPr>
              <a:t>Fijas</a:t>
            </a:r>
            <a:r>
              <a:rPr lang="es-ES" altLang="es-ES" sz="2000" b="1" dirty="0" smtClean="0">
                <a:solidFill>
                  <a:srgbClr val="212121"/>
                </a:solidFill>
                <a:latin typeface="Times-Roman"/>
              </a:rPr>
              <a:t> por </a:t>
            </a:r>
            <a:r>
              <a:rPr lang="es-ES" altLang="es-ES" sz="2000" b="1" dirty="0" err="1">
                <a:solidFill>
                  <a:srgbClr val="212121"/>
                </a:solidFill>
                <a:latin typeface="Times-Roman"/>
              </a:rPr>
              <a:t>Dijkstra</a:t>
            </a:r>
            <a:endParaRPr lang="es-ES" altLang="es-ES" sz="2000" b="1" dirty="0">
              <a:solidFill>
                <a:srgbClr val="212121"/>
              </a:solidFill>
              <a:latin typeface="Times-Roman"/>
            </a:endParaRPr>
          </a:p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altLang="es-ES" sz="2000" b="1" dirty="0" smtClean="0">
                <a:solidFill>
                  <a:srgbClr val="212121"/>
                </a:solidFill>
                <a:latin typeface="Times-Roman"/>
              </a:rPr>
              <a:t> o Baroni97</a:t>
            </a:r>
            <a:endParaRPr lang="es-ES" altLang="es-ES" sz="2000" b="1" dirty="0">
              <a:solidFill>
                <a:srgbClr val="212121"/>
              </a:solidFill>
              <a:latin typeface="Times-Roman"/>
            </a:endParaRPr>
          </a:p>
        </p:txBody>
      </p:sp>
      <p:sp>
        <p:nvSpPr>
          <p:cNvPr id="16" name="Rectángulo redondeado 15"/>
          <p:cNvSpPr/>
          <p:nvPr/>
        </p:nvSpPr>
        <p:spPr>
          <a:xfrm>
            <a:off x="6278726" y="2808005"/>
            <a:ext cx="5722565" cy="3735670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Rectángulo redondeado 17"/>
          <p:cNvSpPr/>
          <p:nvPr/>
        </p:nvSpPr>
        <p:spPr>
          <a:xfrm>
            <a:off x="368532" y="2806135"/>
            <a:ext cx="5722565" cy="3735670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redondeado 7"/>
          <p:cNvSpPr/>
          <p:nvPr/>
        </p:nvSpPr>
        <p:spPr>
          <a:xfrm>
            <a:off x="3548038" y="1687282"/>
            <a:ext cx="6191250" cy="696237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6343303" y="3775360"/>
            <a:ext cx="2313098" cy="30777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altLang="es-ES" sz="2000" b="1" dirty="0" smtClean="0">
                <a:solidFill>
                  <a:srgbClr val="FF0000"/>
                </a:solidFill>
                <a:latin typeface="Times-Roman"/>
              </a:rPr>
              <a:t>Inflexibles (fijo)</a:t>
            </a:r>
            <a:endParaRPr lang="es-ES" altLang="es-ES" sz="2000" b="1" dirty="0">
              <a:solidFill>
                <a:srgbClr val="FF0000"/>
              </a:solidFill>
              <a:latin typeface="Times-Roman"/>
            </a:endParaRPr>
          </a:p>
        </p:txBody>
      </p:sp>
      <p:sp>
        <p:nvSpPr>
          <p:cNvPr id="21" name="Rectangle 1"/>
          <p:cNvSpPr>
            <a:spLocks noChangeArrowheads="1"/>
          </p:cNvSpPr>
          <p:nvPr/>
        </p:nvSpPr>
        <p:spPr bwMode="auto">
          <a:xfrm>
            <a:off x="9863363" y="2905098"/>
            <a:ext cx="1466850" cy="123110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altLang="es-ES" sz="2000" b="1" dirty="0" err="1" smtClean="0">
                <a:solidFill>
                  <a:srgbClr val="212121"/>
                </a:solidFill>
                <a:latin typeface="Times-Roman"/>
              </a:rPr>
              <a:t>Random-Fit</a:t>
            </a:r>
            <a:endParaRPr lang="es-ES" altLang="es-ES" sz="2000" b="1" dirty="0" smtClean="0">
              <a:solidFill>
                <a:srgbClr val="212121"/>
              </a:solidFill>
              <a:latin typeface="Times-Roman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altLang="es-ES" sz="2000" b="1" dirty="0" err="1" smtClean="0">
                <a:solidFill>
                  <a:srgbClr val="212121"/>
                </a:solidFill>
                <a:latin typeface="Times-Roman"/>
              </a:rPr>
              <a:t>First-Fit</a:t>
            </a:r>
            <a:endParaRPr lang="es-ES" altLang="es-ES" sz="2000" b="1" dirty="0" smtClean="0">
              <a:solidFill>
                <a:srgbClr val="212121"/>
              </a:solidFill>
              <a:latin typeface="Times-Roman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altLang="es-ES" sz="2000" b="1" dirty="0" err="1" smtClean="0">
                <a:solidFill>
                  <a:srgbClr val="212121"/>
                </a:solidFill>
                <a:latin typeface="Times-Roman"/>
              </a:rPr>
              <a:t>Least-Used</a:t>
            </a:r>
            <a:endParaRPr lang="es-ES" altLang="es-ES" sz="2000" b="1" dirty="0" smtClean="0">
              <a:solidFill>
                <a:srgbClr val="212121"/>
              </a:solidFill>
              <a:latin typeface="Times-Roman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altLang="es-ES" sz="2000" b="1" dirty="0" err="1" smtClean="0">
                <a:solidFill>
                  <a:srgbClr val="212121"/>
                </a:solidFill>
                <a:latin typeface="Times-Roman"/>
              </a:rPr>
              <a:t>Most-Used</a:t>
            </a:r>
            <a:endParaRPr lang="es-ES" altLang="es-ES" sz="2000" b="1" dirty="0">
              <a:solidFill>
                <a:srgbClr val="212121"/>
              </a:solidFill>
              <a:latin typeface="Times-Roman"/>
            </a:endParaRPr>
          </a:p>
        </p:txBody>
      </p:sp>
    </p:spTree>
    <p:extLst>
      <p:ext uri="{BB962C8B-B14F-4D97-AF65-F5344CB8AC3E}">
        <p14:creationId xmlns:p14="http://schemas.microsoft.com/office/powerpoint/2010/main" val="72014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8" grpId="0" animBg="1"/>
      <p:bldP spid="8" grpId="0" animBg="1"/>
      <p:bldP spid="19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8F644-EFE0-4719-A9C3-1D70D9E51E8A}" type="slidenum">
              <a:rPr lang="es-ES" smtClean="0"/>
              <a:t>7</a:t>
            </a:fld>
            <a:endParaRPr lang="es-ES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219326" y="598909"/>
            <a:ext cx="9143586" cy="55399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altLang="es-ES" sz="3600" b="1" dirty="0" smtClean="0">
                <a:solidFill>
                  <a:srgbClr val="212121"/>
                </a:solidFill>
                <a:latin typeface="Times-Roman"/>
              </a:rPr>
              <a:t>Problemas actuales de las Redes Ópticas</a:t>
            </a:r>
            <a:endParaRPr lang="es-ES" altLang="es-ES" sz="3600" b="1" dirty="0">
              <a:solidFill>
                <a:srgbClr val="212121"/>
              </a:solidFill>
              <a:latin typeface="Times-Roman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l="13281" t="34553" r="30926" b="22082"/>
          <a:stretch/>
        </p:blipFill>
        <p:spPr>
          <a:xfrm>
            <a:off x="1368098" y="1733550"/>
            <a:ext cx="10414328" cy="4324350"/>
          </a:xfrm>
          <a:prstGeom prst="rect">
            <a:avLst/>
          </a:prstGeom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2219326" y="1334762"/>
            <a:ext cx="9143586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altLang="es-ES" sz="2400" b="1" dirty="0" smtClean="0">
                <a:solidFill>
                  <a:srgbClr val="212121"/>
                </a:solidFill>
                <a:latin typeface="Times-Roman"/>
              </a:rPr>
              <a:t>Demanda de Ancho de Banda</a:t>
            </a:r>
            <a:endParaRPr lang="es-ES" altLang="es-ES" sz="2400" b="1" dirty="0">
              <a:solidFill>
                <a:srgbClr val="212121"/>
              </a:solidFill>
              <a:latin typeface="Times-Roman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2219326" y="6269211"/>
            <a:ext cx="9143586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altLang="es-ES" sz="2400" b="1" dirty="0" smtClean="0">
                <a:solidFill>
                  <a:srgbClr val="212121"/>
                </a:solidFill>
                <a:latin typeface="Times-Roman"/>
              </a:rPr>
              <a:t>Demandas que no pueden ser atendidas (</a:t>
            </a:r>
            <a:r>
              <a:rPr lang="es-ES" altLang="es-ES" sz="2400" b="1" dirty="0" smtClean="0">
                <a:solidFill>
                  <a:srgbClr val="FF0000"/>
                </a:solidFill>
                <a:latin typeface="Times-Roman"/>
              </a:rPr>
              <a:t>bloqueadas</a:t>
            </a:r>
            <a:r>
              <a:rPr lang="es-ES" altLang="es-ES" sz="2400" b="1" dirty="0" smtClean="0">
                <a:solidFill>
                  <a:srgbClr val="212121"/>
                </a:solidFill>
                <a:latin typeface="Times-Roman"/>
              </a:rPr>
              <a:t>)</a:t>
            </a:r>
            <a:endParaRPr lang="es-ES" altLang="es-ES" sz="2400" b="1" dirty="0">
              <a:solidFill>
                <a:srgbClr val="212121"/>
              </a:solidFill>
              <a:latin typeface="Times-Roman"/>
            </a:endParaRPr>
          </a:p>
        </p:txBody>
      </p:sp>
    </p:spTree>
    <p:extLst>
      <p:ext uri="{BB962C8B-B14F-4D97-AF65-F5344CB8AC3E}">
        <p14:creationId xmlns:p14="http://schemas.microsoft.com/office/powerpoint/2010/main" val="3405056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8F644-EFE0-4719-A9C3-1D70D9E51E8A}" type="slidenum">
              <a:rPr lang="es-ES" smtClean="0"/>
              <a:t>8</a:t>
            </a:fld>
            <a:endParaRPr lang="es-ES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219326" y="598909"/>
            <a:ext cx="9143586" cy="55399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altLang="es-ES" sz="3600" b="1" dirty="0" smtClean="0">
                <a:solidFill>
                  <a:srgbClr val="212121"/>
                </a:solidFill>
                <a:latin typeface="Times-Roman"/>
              </a:rPr>
              <a:t>Problemas actuales de las Redes Ópticas</a:t>
            </a:r>
            <a:endParaRPr lang="es-ES" altLang="es-ES" sz="3600" b="1" dirty="0">
              <a:solidFill>
                <a:srgbClr val="212121"/>
              </a:solidFill>
              <a:latin typeface="Times-Roman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l="26250" t="35000" r="32422" b="27778"/>
          <a:stretch/>
        </p:blipFill>
        <p:spPr>
          <a:xfrm>
            <a:off x="1860699" y="1486386"/>
            <a:ext cx="9016851" cy="456808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/>
          <a:srcRect l="23984" t="70695" r="53125" b="26111"/>
          <a:stretch/>
        </p:blipFill>
        <p:spPr>
          <a:xfrm>
            <a:off x="6137424" y="6306526"/>
            <a:ext cx="6054576" cy="475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43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8F644-EFE0-4719-A9C3-1D70D9E51E8A}" type="slidenum">
              <a:rPr lang="es-ES" smtClean="0"/>
              <a:t>9</a:t>
            </a:fld>
            <a:endParaRPr lang="es-E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6640" t="20417" r="29141" b="20278"/>
          <a:stretch/>
        </p:blipFill>
        <p:spPr>
          <a:xfrm>
            <a:off x="1597969" y="1305540"/>
            <a:ext cx="10432105" cy="5419110"/>
          </a:xfrm>
          <a:prstGeom prst="rect">
            <a:avLst/>
          </a:prstGeom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219326" y="598909"/>
            <a:ext cx="9143586" cy="55399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altLang="es-ES" sz="3600" b="1" dirty="0" smtClean="0">
                <a:solidFill>
                  <a:srgbClr val="212121"/>
                </a:solidFill>
                <a:latin typeface="Times-Roman"/>
              </a:rPr>
              <a:t>Problemas actuales de las Redes Ópticas</a:t>
            </a:r>
            <a:endParaRPr lang="es-ES" altLang="es-ES" sz="3600" b="1" dirty="0">
              <a:solidFill>
                <a:srgbClr val="212121"/>
              </a:solidFill>
              <a:latin typeface="Times-Roman"/>
            </a:endParaRPr>
          </a:p>
        </p:txBody>
      </p:sp>
    </p:spTree>
    <p:extLst>
      <p:ext uri="{BB962C8B-B14F-4D97-AF65-F5344CB8AC3E}">
        <p14:creationId xmlns:p14="http://schemas.microsoft.com/office/powerpoint/2010/main" val="1550921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Espiral">
  <a:themeElements>
    <a:clrScheme name="Espiral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Espiral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spiral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10605</TotalTime>
  <Words>597</Words>
  <Application>Microsoft Office PowerPoint</Application>
  <PresentationFormat>Panorámica</PresentationFormat>
  <Paragraphs>103</Paragraphs>
  <Slides>19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6" baseType="lpstr">
      <vt:lpstr>Arial</vt:lpstr>
      <vt:lpstr>Calibri</vt:lpstr>
      <vt:lpstr>Century Gothic</vt:lpstr>
      <vt:lpstr>Times New Roman</vt:lpstr>
      <vt:lpstr>Times-Roman</vt:lpstr>
      <vt:lpstr>Wingdings 3</vt:lpstr>
      <vt:lpstr>Espiral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Windows</dc:creator>
  <cp:lastModifiedBy>Usuario de Windows</cp:lastModifiedBy>
  <cp:revision>237</cp:revision>
  <dcterms:created xsi:type="dcterms:W3CDTF">2018-10-03T13:34:01Z</dcterms:created>
  <dcterms:modified xsi:type="dcterms:W3CDTF">2020-01-08T16:08:51Z</dcterms:modified>
</cp:coreProperties>
</file>