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8" r:id="rId4"/>
    <p:sldId id="269" r:id="rId5"/>
    <p:sldId id="267" r:id="rId6"/>
    <p:sldId id="273" r:id="rId7"/>
    <p:sldId id="279" r:id="rId8"/>
    <p:sldId id="280" r:id="rId9"/>
    <p:sldId id="281" r:id="rId10"/>
    <p:sldId id="292" r:id="rId11"/>
    <p:sldId id="282" r:id="rId12"/>
    <p:sldId id="284" r:id="rId13"/>
    <p:sldId id="283" r:id="rId14"/>
    <p:sldId id="286" r:id="rId15"/>
    <p:sldId id="285" r:id="rId16"/>
    <p:sldId id="287" r:id="rId17"/>
    <p:sldId id="289" r:id="rId18"/>
    <p:sldId id="288" r:id="rId19"/>
    <p:sldId id="290" r:id="rId20"/>
    <p:sldId id="291" r:id="rId21"/>
    <p:sldId id="25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LATENCIA EN ARQUITECTURA SIN OPENSSL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EV1</c:v>
                </c:pt>
                <c:pt idx="1">
                  <c:v>EV2</c:v>
                </c:pt>
                <c:pt idx="2">
                  <c:v>EV13</c:v>
                </c:pt>
                <c:pt idx="3">
                  <c:v>EV15</c:v>
                </c:pt>
                <c:pt idx="4">
                  <c:v>EV20</c:v>
                </c:pt>
                <c:pt idx="5">
                  <c:v>EV22</c:v>
                </c:pt>
                <c:pt idx="6">
                  <c:v>EV24</c:v>
                </c:pt>
                <c:pt idx="7">
                  <c:v>EV25</c:v>
                </c:pt>
                <c:pt idx="8">
                  <c:v>EV26</c:v>
                </c:pt>
                <c:pt idx="9">
                  <c:v>EV27</c:v>
                </c:pt>
                <c:pt idx="10">
                  <c:v>EV32</c:v>
                </c:pt>
                <c:pt idx="11">
                  <c:v>EV33</c:v>
                </c:pt>
                <c:pt idx="12">
                  <c:v>EV35</c:v>
                </c:pt>
              </c:strCache>
            </c:strRef>
          </c:cat>
          <c:val>
            <c:numRef>
              <c:f>Hoja1!$B$3:$B$15</c:f>
              <c:numCache>
                <c:formatCode>#,##0</c:formatCode>
                <c:ptCount val="13"/>
                <c:pt idx="0" formatCode="General">
                  <c:v>1.0105999999999999</c:v>
                </c:pt>
                <c:pt idx="1">
                  <c:v>1.0087999999999999</c:v>
                </c:pt>
                <c:pt idx="2">
                  <c:v>3.8738000000000001</c:v>
                </c:pt>
                <c:pt idx="3">
                  <c:v>3.2172000000000001</c:v>
                </c:pt>
                <c:pt idx="4" formatCode="General">
                  <c:v>4.2</c:v>
                </c:pt>
                <c:pt idx="5">
                  <c:v>3.3624000000000001</c:v>
                </c:pt>
                <c:pt idx="6">
                  <c:v>3.8117999999999999</c:v>
                </c:pt>
                <c:pt idx="7">
                  <c:v>7.2035999999999998</c:v>
                </c:pt>
                <c:pt idx="8">
                  <c:v>5.1159999999999997</c:v>
                </c:pt>
                <c:pt idx="9">
                  <c:v>4.8322000000000003</c:v>
                </c:pt>
                <c:pt idx="10">
                  <c:v>5.2813999999999997</c:v>
                </c:pt>
                <c:pt idx="11">
                  <c:v>5.1566999999999998</c:v>
                </c:pt>
                <c:pt idx="12">
                  <c:v>5.7569999999999997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E-49BE-9D53-7D726B3219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73187567"/>
        <c:axId val="1348879711"/>
      </c:barChart>
      <c:catAx>
        <c:axId val="147318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879711"/>
        <c:crosses val="autoZero"/>
        <c:auto val="1"/>
        <c:lblAlgn val="ctr"/>
        <c:lblOffset val="100"/>
        <c:noMultiLvlLbl val="0"/>
      </c:catAx>
      <c:valAx>
        <c:axId val="134887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318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BADB-2858-47A1-BBBD-09680ABC634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FFA03-11B5-430D-8269-4DEE09B8C9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56C98-27B0-4969-B957-ECA80CDEC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D0C519-C3CC-49F5-ACDA-BEA51426B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CA6DA-5BF4-4E9A-8856-6415153B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5FE1-020A-4AFD-B8AE-43BAC6791FA6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E29B2-D4AA-4229-9BE8-28EE9C5D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F3F26-ECE9-4EEF-8892-5D37187B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16DF6-C906-46D6-922A-D5940C69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757D59-B474-4F86-B6D7-CD00B5CB4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1C45C-F6EE-4F9A-B84B-F05A485F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EF7-7C10-44A1-B011-E96445C1127F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2B6C7-7552-467A-85B8-E9218074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7604A-3FD0-46B2-BF90-4AED4B54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47F07-0E4F-4AC1-90BB-06FEC29B6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E6953-0C46-4D2F-AF47-688FD0DB9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630E3-0BB8-49EA-BB0B-7B086AB7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E490-FA1E-4A88-80B9-F5EF19FF2000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365E9-3345-4301-B501-7818A12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3914D-BE7D-413B-A0E6-FB2076E1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DD63B-9975-4F8B-A6EE-8193B3E5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E4EC4-EA91-4BD3-97D4-C1EB2E924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45D41-1363-4D9C-9D69-391175C9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459-FBE2-421B-AEA4-2DE8482BDA91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A80DE-9F13-4334-9FC2-DE00827F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3C613-CAC1-4099-A5C9-CC9EF229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CFDDC-E85A-43B5-9DBA-58CF5F93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00AEC4-B499-49C3-916C-8C135181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BFB73B-2CAE-4969-8006-AF78D8A0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EE3-7AC4-45B3-B037-26A180C19229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10FAB-88D9-4F52-B5B3-7BA22E27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762CA-6776-44BF-B809-A82A6608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1768A-D697-4087-8C8C-6D360604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97B21-E613-477D-8CBB-81281A404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01DED7-D63C-47F1-9183-C2A1C7568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FE4AA0-B792-473D-AA81-6680D1E7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7CD-1CC1-4DDB-955A-A8327D880BBC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EC793-E879-4F12-8B05-4D577EB7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B15A85-3088-476B-A253-B1A87A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85500-E623-4285-8B37-2B1CC197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2C4603-AED4-4287-A30C-38416179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E42CED-750D-4936-97F1-5ED38C26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B0833F-0E20-41CA-983E-BA76BF555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68ECAE-4D5B-4532-A06F-3DF0C1ABE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2EFF7D-85D0-402F-96DD-037F7821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E9A4-290F-4DC0-B184-C3A6CCE7E235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3B8A24-B730-46D1-A620-46D80B27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EC7414-0044-4B18-8C2E-0713240A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2D2DD-3B21-4E63-9631-ACB28DFE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CE10C6-FED1-42AB-9F01-697EA18D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5C74-95AB-434A-A2C9-290F7F0E17F5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9263C5-01AC-4598-9D0F-A181B65D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E3A118-48EA-496B-B7F8-50C3771C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99B503-99D4-4C2E-A811-4F158FBF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FD45-1A19-4B9E-BFC3-32D7A16FCBA3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13E53A-7A45-4B51-89CA-E7FF215A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5BCD46-36D3-475B-B3AC-E21D6107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D512-681D-4117-812A-87793290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3BAA8-3CF3-43DC-8CF2-B3DAB14E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414CFE-D872-4E7B-ABB7-E1850191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5F049-B6CB-48E8-952B-C928E516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2B9B-BE7A-41CB-A877-D2C32009E2F4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B6CF93-B25B-49BB-B07A-7302C6AC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335F56-4EF5-44F0-B7FA-6BFF80A3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5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1FC50-6329-41A7-83B5-33FB3174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306D5B-0340-4214-8336-0A8C15770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DB4C01-4CF4-4567-B7DC-A97E817C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3BF2E4-0784-4699-925E-BDC4B4B2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4F07-0736-4732-A3C9-32DB1A59C55A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B260C1-E49E-4F45-A2E1-C792318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53568C-6558-4A16-B062-076236E5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3FE025-57AA-4152-9EFC-E06A3160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495B1-9F7A-418F-9280-4775A0FB5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1D6B3-2613-4CCA-B3F0-22DA8BCF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477A-5ACE-4235-B354-38177C2A0616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F9A1F-7E3B-44BA-AF06-8F536C0A6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56FAF-4321-4326-BB75-956D11C74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FD6F-911B-4AE0-8B17-5B3DFADADD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538A2-BA59-48CC-969D-55A78B4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3471" y="1509639"/>
            <a:ext cx="557784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33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Simulation of security protocols in a  SMART GRID system communication  of electric vehicle charging system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9B9544-C871-4509-A9F8-8762CCAFE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Jesus Eduardo Ortiz Sandoval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PhD Student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B70D66-1A17-4EEE-9AD6-807B8F0C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1" y="3429000"/>
            <a:ext cx="4047843" cy="13459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894D50-A957-49B6-98FA-AE839B05F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67" y="1031484"/>
            <a:ext cx="3028950" cy="150495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946DF-60FE-4AF3-BB68-A8BC537C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05FE6F-C85A-43AB-B83F-2408241E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Resultado de imagen para servidor">
            <a:extLst>
              <a:ext uri="{FF2B5EF4-FFF2-40B4-BE49-F238E27FC236}">
                <a16:creationId xmlns:a16="http://schemas.microsoft.com/office/drawing/2014/main" id="{EEB96D94-79F6-4720-BA7D-E2F74272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4" y="524083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, cuchillo&#10;&#10;Descripción generada automáticamente">
            <a:extLst>
              <a:ext uri="{FF2B5EF4-FFF2-40B4-BE49-F238E27FC236}">
                <a16:creationId xmlns:a16="http://schemas.microsoft.com/office/drawing/2014/main" id="{0DF4342D-45F2-4492-92BF-05F88123B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786020"/>
            <a:ext cx="3810000" cy="1866900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A07E1C1-1E11-4B62-AB65-27B1DE81A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086057"/>
            <a:ext cx="2600325" cy="1266825"/>
          </a:xfrm>
          <a:prstGeom prst="rect">
            <a:avLst/>
          </a:prstGeom>
        </p:spPr>
      </p:pic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B7075D13-C151-4667-B181-4BC08DDB49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2" y="2197754"/>
            <a:ext cx="5022366" cy="2438395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7FF65964-B8B2-4ECA-AF87-6C41BB3DF2D6}"/>
              </a:ext>
            </a:extLst>
          </p:cNvPr>
          <p:cNvSpPr/>
          <p:nvPr/>
        </p:nvSpPr>
        <p:spPr>
          <a:xfrm>
            <a:off x="5252453" y="4326592"/>
            <a:ext cx="1540359" cy="795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Imagen que contiene interior, tabla, pequeño, computadora&#10;&#10;Descripción generada automáticamente">
            <a:extLst>
              <a:ext uri="{FF2B5EF4-FFF2-40B4-BE49-F238E27FC236}">
                <a16:creationId xmlns:a16="http://schemas.microsoft.com/office/drawing/2014/main" id="{E956ABCD-D4B1-4F22-B2A5-E0400EA55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88" y="5242354"/>
            <a:ext cx="2876887" cy="16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A8B7BB-9596-4EF3-B1F4-A40924A1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11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54B91-6FB2-4225-94E7-8B7FD8EB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8" b="6203"/>
          <a:stretch/>
        </p:blipFill>
        <p:spPr>
          <a:xfrm>
            <a:off x="977900" y="1458714"/>
            <a:ext cx="10731500" cy="539928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1D08970-4845-43D4-9DE4-6C5FA23CBB0A}"/>
              </a:ext>
            </a:extLst>
          </p:cNvPr>
          <p:cNvSpPr/>
          <p:nvPr/>
        </p:nvSpPr>
        <p:spPr>
          <a:xfrm>
            <a:off x="2832100" y="1282700"/>
            <a:ext cx="11176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12D52-E766-4C67-BF01-3B2A8EE626B3}"/>
              </a:ext>
            </a:extLst>
          </p:cNvPr>
          <p:cNvSpPr txBox="1"/>
          <p:nvPr/>
        </p:nvSpPr>
        <p:spPr>
          <a:xfrm>
            <a:off x="4892537" y="5399286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6. Ventana de </a:t>
            </a:r>
            <a:r>
              <a:rPr lang="es-CO" dirty="0" err="1"/>
              <a:t>Login</a:t>
            </a:r>
            <a:r>
              <a:rPr lang="es-C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88009-092E-4864-B34C-5FCB5641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44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|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65C463-0D9C-4736-BC2E-51786279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A6EAC8-939C-455A-90F1-1B93C6D9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99" t="4680" b="16146"/>
          <a:stretch/>
        </p:blipFill>
        <p:spPr>
          <a:xfrm>
            <a:off x="656026" y="681037"/>
            <a:ext cx="10591756" cy="45997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E63FD2-987B-4C0E-B578-0E2CDEE5AB7E}"/>
              </a:ext>
            </a:extLst>
          </p:cNvPr>
          <p:cNvSpPr txBox="1"/>
          <p:nvPr/>
        </p:nvSpPr>
        <p:spPr>
          <a:xfrm>
            <a:off x="3029778" y="5544224"/>
            <a:ext cx="613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7. Ventana de registro y verificación de información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8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7CE4E9-C2B4-4ED3-BC21-703C29C6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13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F11706-793E-4232-98EC-A1ACAA8A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7" b="17208"/>
          <a:stretch/>
        </p:blipFill>
        <p:spPr>
          <a:xfrm>
            <a:off x="2315293" y="658800"/>
            <a:ext cx="6484329" cy="26418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0D60ED-861D-417A-855A-908CD83BA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" t="13550" r="2237" b="7294"/>
          <a:stretch/>
        </p:blipFill>
        <p:spPr>
          <a:xfrm>
            <a:off x="2467693" y="3300633"/>
            <a:ext cx="6405145" cy="3004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8712A-9FE9-4F54-9D53-5AE7156CD513}"/>
              </a:ext>
            </a:extLst>
          </p:cNvPr>
          <p:cNvSpPr txBox="1"/>
          <p:nvPr/>
        </p:nvSpPr>
        <p:spPr>
          <a:xfrm>
            <a:off x="1384852" y="138450"/>
            <a:ext cx="942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openssl</a:t>
            </a:r>
            <a:r>
              <a:rPr lang="en-US" dirty="0"/>
              <a:t> req -x509 -nodes -days 365 -</a:t>
            </a:r>
            <a:r>
              <a:rPr lang="en-US" dirty="0" err="1"/>
              <a:t>newkey</a:t>
            </a:r>
            <a:r>
              <a:rPr lang="en-US" dirty="0"/>
              <a:t> rsa:2048 -</a:t>
            </a:r>
            <a:r>
              <a:rPr lang="en-US" dirty="0" err="1"/>
              <a:t>keyout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/private/www.enelev.cl.key -out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/certs/www.enelev.cl.crt</a:t>
            </a:r>
          </a:p>
          <a:p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E51384-E71A-4499-B019-94EA9661D3E9}"/>
              </a:ext>
            </a:extLst>
          </p:cNvPr>
          <p:cNvSpPr txBox="1"/>
          <p:nvPr/>
        </p:nvSpPr>
        <p:spPr>
          <a:xfrm>
            <a:off x="2467693" y="6305358"/>
            <a:ext cx="683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8. Certificado generado en OPENSSL y enlazado con Apache2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195912-AF7D-42F9-8A68-9C9EA78B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7785C9-52E0-4555-A604-A8E83BF5C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71"/>
          <a:stretch/>
        </p:blipFill>
        <p:spPr>
          <a:xfrm>
            <a:off x="635505" y="583565"/>
            <a:ext cx="10920989" cy="49998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3EC0B9-0AD0-4924-9831-2E33F45AEB72}"/>
              </a:ext>
            </a:extLst>
          </p:cNvPr>
          <p:cNvSpPr txBox="1"/>
          <p:nvPr/>
        </p:nvSpPr>
        <p:spPr>
          <a:xfrm>
            <a:off x="3709704" y="5785200"/>
            <a:ext cx="70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9.  Esquema real implementado en GNS3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0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85556F-7DA7-44E3-A9D0-AD2FB40A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6B3C04B-54F6-48AE-BB41-3003D9052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93963"/>
              </p:ext>
            </p:extLst>
          </p:nvPr>
        </p:nvGraphicFramePr>
        <p:xfrm>
          <a:off x="746935" y="1071562"/>
          <a:ext cx="2352260" cy="471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130">
                  <a:extLst>
                    <a:ext uri="{9D8B030D-6E8A-4147-A177-3AD203B41FA5}">
                      <a16:colId xmlns:a16="http://schemas.microsoft.com/office/drawing/2014/main" val="732075377"/>
                    </a:ext>
                  </a:extLst>
                </a:gridCol>
                <a:gridCol w="1176130">
                  <a:extLst>
                    <a:ext uri="{9D8B030D-6E8A-4147-A177-3AD203B41FA5}">
                      <a16:colId xmlns:a16="http://schemas.microsoft.com/office/drawing/2014/main" val="3980611690"/>
                    </a:ext>
                  </a:extLst>
                </a:gridCol>
              </a:tblGrid>
              <a:tr h="2332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LATENCIA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52743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ESTACION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SERVIDOR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982855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1.0106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291091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1.0088 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900804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3.8738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8894095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3.2172 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111403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4.2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640126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3.3624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390211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3.8118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063518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7.2036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791547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5.116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456097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4.8322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7291465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5.2814 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702012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EV33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5.1567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3932861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EV35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5.757 </a:t>
                      </a:r>
                      <a:r>
                        <a:rPr lang="en-US" sz="2000" b="0" u="none" strike="noStrike" dirty="0" err="1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270009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80BF641-C3D3-4841-8223-A1FD8090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9"/>
          <a:stretch/>
        </p:blipFill>
        <p:spPr>
          <a:xfrm>
            <a:off x="3590945" y="31200"/>
            <a:ext cx="8329384" cy="3295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8D2B943-6B0C-43E8-996F-E0AA082CF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85" b="9941"/>
          <a:stretch/>
        </p:blipFill>
        <p:spPr>
          <a:xfrm>
            <a:off x="7999778" y="31200"/>
            <a:ext cx="3856776" cy="32950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49F827-1AC6-4859-A63C-0B32E1034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25" b="13339"/>
          <a:stretch/>
        </p:blipFill>
        <p:spPr>
          <a:xfrm>
            <a:off x="4959705" y="3326296"/>
            <a:ext cx="5591863" cy="285120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143D6D-B989-43E5-AE13-F18E102EEA97}"/>
              </a:ext>
            </a:extLst>
          </p:cNvPr>
          <p:cNvSpPr txBox="1"/>
          <p:nvPr/>
        </p:nvSpPr>
        <p:spPr>
          <a:xfrm>
            <a:off x="4568488" y="6199051"/>
            <a:ext cx="637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10. Ejemplos de medición de latencia en la arquitectura</a:t>
            </a: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41644D-8553-40DB-9820-784E8EBB086C}"/>
              </a:ext>
            </a:extLst>
          </p:cNvPr>
          <p:cNvSpPr txBox="1"/>
          <p:nvPr/>
        </p:nvSpPr>
        <p:spPr>
          <a:xfrm>
            <a:off x="0" y="5861293"/>
            <a:ext cx="41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Tabla 2. Resultados de medición entre VPC </a:t>
            </a:r>
          </a:p>
          <a:p>
            <a:r>
              <a:rPr lang="es-CO" dirty="0"/>
              <a:t>                          y servidor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1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EF9456-1808-4802-A9AD-92AA7EF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81FED62-2A45-4317-9C97-183CD8C71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428260"/>
              </p:ext>
            </p:extLst>
          </p:nvPr>
        </p:nvGraphicFramePr>
        <p:xfrm>
          <a:off x="838200" y="75219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AA00894-41AD-4DF2-9C1D-60B99339EC2F}"/>
              </a:ext>
            </a:extLst>
          </p:cNvPr>
          <p:cNvSpPr txBox="1"/>
          <p:nvPr/>
        </p:nvSpPr>
        <p:spPr>
          <a:xfrm>
            <a:off x="2531165" y="5645426"/>
            <a:ext cx="740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11. GRAFICO COMPARATIVO DE LATENCIA ENTRE EV Y SERVIDOR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2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9E9C0-C0FF-4EBE-8C05-A6615E1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0000"/>
                </a:solidFill>
              </a:rPr>
              <a:t>APACHE BENCH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60141-26CB-4C45-B176-1D9252BE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Medir rendimiento del servidor </a:t>
            </a:r>
          </a:p>
          <a:p>
            <a:pPr marL="0" indent="0">
              <a:buNone/>
            </a:pPr>
            <a:r>
              <a:rPr lang="es-CO" dirty="0"/>
              <a:t>Software libre</a:t>
            </a:r>
          </a:p>
          <a:p>
            <a:pPr marL="0" indent="0">
              <a:buNone/>
            </a:pPr>
            <a:r>
              <a:rPr lang="es-CO" dirty="0" err="1"/>
              <a:t>Parametros</a:t>
            </a:r>
            <a:r>
              <a:rPr lang="es-CO" dirty="0"/>
              <a:t> a configurar </a:t>
            </a:r>
          </a:p>
          <a:p>
            <a:pPr marL="0" indent="0">
              <a:buNone/>
            </a:pPr>
            <a:r>
              <a:rPr lang="es-CO" dirty="0" err="1"/>
              <a:t>Request</a:t>
            </a:r>
            <a:r>
              <a:rPr lang="es-CO" dirty="0"/>
              <a:t>, </a:t>
            </a:r>
            <a:r>
              <a:rPr lang="es-CO" dirty="0" err="1"/>
              <a:t>Concurrency</a:t>
            </a:r>
            <a:r>
              <a:rPr lang="es-CO" dirty="0"/>
              <a:t>, </a:t>
            </a:r>
            <a:r>
              <a:rPr lang="es-CO" dirty="0" err="1"/>
              <a:t>timelimit</a:t>
            </a:r>
            <a:r>
              <a:rPr lang="es-CO" dirty="0"/>
              <a:t>, </a:t>
            </a:r>
            <a:r>
              <a:rPr lang="es-CO" dirty="0" err="1"/>
              <a:t>timeout</a:t>
            </a:r>
            <a:r>
              <a:rPr lang="es-CO" dirty="0"/>
              <a:t>, </a:t>
            </a:r>
            <a:r>
              <a:rPr lang="es-CO" dirty="0" err="1"/>
              <a:t>etc</a:t>
            </a:r>
            <a:r>
              <a:rPr lang="es-CO" dirty="0"/>
              <a:t>…..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Se van a evaluar 2 certificados de seguridad, uno con 2048 de tamaño de clave y otro con 4096 de tamaño de clave.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6E030D-50A1-4BB1-BEE8-0EFBB540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09599-CDA3-4D6D-B76B-11EE1A9F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PRUEBA CON CERTIFICADO DE LLAVE RSA DE </a:t>
            </a:r>
            <a:br>
              <a:rPr lang="es-CO" b="1" dirty="0"/>
            </a:br>
            <a:r>
              <a:rPr lang="es-CO" b="1" dirty="0"/>
              <a:t>TAMAÑO 2048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9A4AD4-F9A4-4EB4-9358-9849C0E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67AA0A-E6B8-4C5F-8297-9693D33F6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-25" r="5833" b="5303"/>
          <a:stretch/>
        </p:blipFill>
        <p:spPr>
          <a:xfrm>
            <a:off x="5899150" y="1103242"/>
            <a:ext cx="5918417" cy="52531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1744DF-3590-4A82-A289-28CBD0195682}"/>
              </a:ext>
            </a:extLst>
          </p:cNvPr>
          <p:cNvSpPr txBox="1"/>
          <p:nvPr/>
        </p:nvSpPr>
        <p:spPr>
          <a:xfrm>
            <a:off x="158750" y="2813422"/>
            <a:ext cx="529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rgbClr val="FF0000"/>
                </a:solidFill>
              </a:rPr>
              <a:t>RESULTADOS RELEVANTES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4 ms min (Conexión, procesamiento y espera)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51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39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mediana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266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191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CD78BC-05B6-4219-8CBA-97952415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19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E5ED12-42BE-4E4D-9FEB-C140BCB8F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3" t="196" r="23125" b="5535"/>
          <a:stretch/>
        </p:blipFill>
        <p:spPr>
          <a:xfrm>
            <a:off x="5715000" y="830303"/>
            <a:ext cx="6288413" cy="552604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16D0722-1BE4-4B48-B976-80F57FA3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490"/>
            <a:ext cx="10515600" cy="1325563"/>
          </a:xfrm>
        </p:spPr>
        <p:txBody>
          <a:bodyPr/>
          <a:lstStyle/>
          <a:p>
            <a:r>
              <a:rPr lang="es-CO" b="1" dirty="0"/>
              <a:t>PRUEBA CON CERTIFICADO DE LLAVE RSA DE </a:t>
            </a:r>
            <a:br>
              <a:rPr lang="es-CO" b="1" dirty="0"/>
            </a:br>
            <a:r>
              <a:rPr lang="es-CO" b="1" dirty="0"/>
              <a:t>TAMAÑO 4096</a:t>
            </a:r>
            <a:endParaRPr lang="en-U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EC97D7-8AE8-439F-9154-AFFA41CDF7C6}"/>
              </a:ext>
            </a:extLst>
          </p:cNvPr>
          <p:cNvSpPr txBox="1"/>
          <p:nvPr/>
        </p:nvSpPr>
        <p:spPr>
          <a:xfrm>
            <a:off x="158750" y="2813422"/>
            <a:ext cx="529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rgbClr val="FF0000"/>
                </a:solidFill>
              </a:rPr>
              <a:t>RESULTADOS RELEVANTES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148 ms min (Conexión, procesamiento y espera)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237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236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mediana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366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 (</a:t>
            </a:r>
            <a:r>
              <a:rPr lang="en-US" dirty="0" err="1"/>
              <a:t>Conexion</a:t>
            </a:r>
            <a:r>
              <a:rPr lang="en-US" dirty="0"/>
              <a:t>, </a:t>
            </a:r>
            <a:r>
              <a:rPr lang="en-US" dirty="0" err="1"/>
              <a:t>procesamiento</a:t>
            </a:r>
            <a:r>
              <a:rPr lang="en-US" dirty="0"/>
              <a:t> y </a:t>
            </a:r>
            <a:r>
              <a:rPr lang="en-US" dirty="0" err="1"/>
              <a:t>espera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25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ECE941-A1F8-49C9-ACEC-33A5ACC3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O" sz="2800" b="1"/>
              <a:t>I</a:t>
            </a:r>
            <a:r>
              <a:rPr lang="en-US" sz="2800" b="1"/>
              <a:t>NTRODUCTION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E34DC-8F7D-49CA-BDF1-BB11582B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The traditional electricity metering and billing method, in particular for residential consumers, involved installing simple electromechanical meters that could be read manually.  [4]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859CD2-464D-4276-B46C-21B56C432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9" t="29734" r="31956" b="16892"/>
          <a:stretch/>
        </p:blipFill>
        <p:spPr>
          <a:xfrm>
            <a:off x="4898967" y="886238"/>
            <a:ext cx="6921940" cy="519476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7A0A9-BFAA-468C-B2EB-0DC7EBD8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2640" y="6356350"/>
            <a:ext cx="21244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3FD6F-911B-4AE0-8B17-5B3DFADADD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A0AE2-FDAC-48BC-9B12-0F434E5C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Conclusiones y trabajos futuros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C0DEF-554A-4598-A47F-6E469482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RSA 2048 &lt; 4096</a:t>
            </a:r>
          </a:p>
          <a:p>
            <a:r>
              <a:rPr lang="es-CO" dirty="0"/>
              <a:t>HASH con MD5 y PHP</a:t>
            </a:r>
          </a:p>
          <a:p>
            <a:r>
              <a:rPr lang="en-US" dirty="0" err="1"/>
              <a:t>Realidad</a:t>
            </a:r>
            <a:r>
              <a:rPr lang="en-US" dirty="0"/>
              <a:t> y </a:t>
            </a:r>
            <a:r>
              <a:rPr lang="en-US" dirty="0" err="1"/>
              <a:t>simulación</a:t>
            </a:r>
            <a:endParaRPr lang="en-US" dirty="0"/>
          </a:p>
          <a:p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computo</a:t>
            </a:r>
            <a:endParaRPr lang="en-US" dirty="0"/>
          </a:p>
          <a:p>
            <a:r>
              <a:rPr lang="en-US" dirty="0" err="1"/>
              <a:t>Factibilidad</a:t>
            </a:r>
            <a:r>
              <a:rPr lang="en-US" dirty="0"/>
              <a:t> y </a:t>
            </a:r>
            <a:r>
              <a:rPr lang="en-US" dirty="0" err="1"/>
              <a:t>seguridad</a:t>
            </a:r>
            <a:r>
              <a:rPr lang="en-US" dirty="0"/>
              <a:t> de </a:t>
            </a:r>
            <a:r>
              <a:rPr lang="en-US" dirty="0" err="1"/>
              <a:t>servidores</a:t>
            </a:r>
            <a:r>
              <a:rPr lang="en-US" dirty="0"/>
              <a:t> Apache, OpenSSL, DNS, etc.</a:t>
            </a:r>
          </a:p>
          <a:p>
            <a:r>
              <a:rPr lang="en-US" dirty="0" err="1"/>
              <a:t>Evaluar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algoritmo</a:t>
            </a:r>
            <a:r>
              <a:rPr lang="en-US" dirty="0"/>
              <a:t> de </a:t>
            </a:r>
            <a:r>
              <a:rPr lang="en-US" dirty="0" err="1"/>
              <a:t>encriptación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BB9F6-262C-4BD4-9A3A-1A9CEA7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04564-2E56-4824-A2E7-E3BA6674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R</a:t>
            </a:r>
            <a:r>
              <a:rPr lang="en-US" b="1" dirty="0" err="1"/>
              <a:t>eferencias</a:t>
            </a:r>
            <a:r>
              <a:rPr lang="en-US" b="1" dirty="0"/>
              <a:t> </a:t>
            </a:r>
            <a:r>
              <a:rPr lang="en-US" b="1" dirty="0" err="1"/>
              <a:t>Bibliograficas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674ED-BA2D-408C-89E8-100F9EFB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[1]	X. He, M. O. Pun, and C. C. J. </a:t>
            </a:r>
            <a:r>
              <a:rPr lang="en-US" dirty="0" err="1"/>
              <a:t>Kuo</a:t>
            </a:r>
            <a:r>
              <a:rPr lang="en-US" dirty="0"/>
              <a:t>, “Secure and efficient cryptosystem for smart grid using homomorphic encryption,” 2012 IEEE PES </a:t>
            </a:r>
            <a:r>
              <a:rPr lang="en-US" dirty="0" err="1"/>
              <a:t>Innov</a:t>
            </a:r>
            <a:r>
              <a:rPr lang="en-US" dirty="0"/>
              <a:t>. Smart Grid Technol. ISGT 2012, 2012, </a:t>
            </a:r>
            <a:r>
              <a:rPr lang="en-US" dirty="0" err="1"/>
              <a:t>doi</a:t>
            </a:r>
            <a:r>
              <a:rPr lang="en-US" dirty="0"/>
              <a:t>: 10.1109/ISGT.2012.6175676.</a:t>
            </a:r>
          </a:p>
          <a:p>
            <a:r>
              <a:rPr lang="en-US" dirty="0"/>
              <a:t>[2]	F. Li, B. Luo, and P. Liu, “Secure Information Aggregation for Smart Grids Using Homomorphic Encryption,” pp. 327–332, 2010, </a:t>
            </a:r>
            <a:r>
              <a:rPr lang="en-US" dirty="0" err="1"/>
              <a:t>doi</a:t>
            </a:r>
            <a:r>
              <a:rPr lang="en-US" dirty="0"/>
              <a:t>: 10.1109/smartgrid.2010.5622064.</a:t>
            </a:r>
          </a:p>
          <a:p>
            <a:r>
              <a:rPr lang="en-US" dirty="0"/>
              <a:t>[3]	Z. Zhang, K. T. Chau, C. </a:t>
            </a:r>
            <a:r>
              <a:rPr lang="en-US" dirty="0" err="1"/>
              <a:t>Qiu</a:t>
            </a:r>
            <a:r>
              <a:rPr lang="en-US" dirty="0"/>
              <a:t>, and C. Liu, “Energy encryption for wireless power transfer,” IEEE Trans. Power Electron., vol. 30, no. 9, pp. 5237–5246, 2015, </a:t>
            </a:r>
            <a:r>
              <a:rPr lang="en-US" dirty="0" err="1"/>
              <a:t>doi</a:t>
            </a:r>
            <a:r>
              <a:rPr lang="en-US" dirty="0"/>
              <a:t>: 10.1109/TPEL.2014.2363686.</a:t>
            </a:r>
          </a:p>
          <a:p>
            <a:r>
              <a:rPr lang="en-US" dirty="0"/>
              <a:t>[4]	J. H. </a:t>
            </a:r>
            <a:r>
              <a:rPr lang="en-US" dirty="0" err="1"/>
              <a:t>Im</a:t>
            </a:r>
            <a:r>
              <a:rPr lang="en-US" dirty="0"/>
              <a:t>, H. Y. Kwon, S. Y. Jeon, and M. K. Lee, “Privacy-preserving electricity billing system using functional encryption†,” Energies, vol. 12, no. 7, pp. 1–15, 2019, </a:t>
            </a:r>
            <a:r>
              <a:rPr lang="en-US" dirty="0" err="1"/>
              <a:t>doi</a:t>
            </a:r>
            <a:r>
              <a:rPr lang="en-US" dirty="0"/>
              <a:t>: 10.3390/en12071237.</a:t>
            </a:r>
          </a:p>
          <a:p>
            <a:r>
              <a:rPr lang="en-US" dirty="0"/>
              <a:t>[5]	H. Khurana, M. Hadley, N. Lu, and D. A. </a:t>
            </a:r>
            <a:r>
              <a:rPr lang="en-US" dirty="0" err="1"/>
              <a:t>Frincke</a:t>
            </a:r>
            <a:r>
              <a:rPr lang="en-US" dirty="0"/>
              <a:t>, “Smart-grid security issues,” IEEE </a:t>
            </a:r>
            <a:r>
              <a:rPr lang="en-US" dirty="0" err="1"/>
              <a:t>Secur</a:t>
            </a:r>
            <a:r>
              <a:rPr lang="en-US" dirty="0"/>
              <a:t>. Priv., vol. 8, no. 1, pp. 81–85, 2010, </a:t>
            </a:r>
            <a:r>
              <a:rPr lang="en-US" dirty="0" err="1"/>
              <a:t>doi</a:t>
            </a:r>
            <a:r>
              <a:rPr lang="en-US" dirty="0"/>
              <a:t>: 10.1109/MSP.2010.49.</a:t>
            </a:r>
          </a:p>
          <a:p>
            <a:r>
              <a:rPr lang="en-US" dirty="0"/>
              <a:t>[6] M. A. Ahmed and Young-Chon Kim, “System Architecture based on IoT for Smart Campus Parking Lots” International conference on Computer Applications &amp; Information Security, ICCAIS'2019. 01-03 May, 2019.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634043-F13A-41B8-A845-237DE5CB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5D336-636B-4979-9A21-2536C07A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564986"/>
            <a:ext cx="10515600" cy="1325563"/>
          </a:xfrm>
        </p:spPr>
        <p:txBody>
          <a:bodyPr/>
          <a:lstStyle/>
          <a:p>
            <a:pPr algn="ctr"/>
            <a:r>
              <a:rPr lang="es-CO" b="1" dirty="0" err="1"/>
              <a:t>Thanks</a:t>
            </a:r>
            <a:r>
              <a:rPr lang="es-CO" b="1" dirty="0"/>
              <a:t>!!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F2BF1-2278-4F78-8EE1-58FFF157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84422A-6AD0-4EBD-8B58-038BDF5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03FD6F-911B-4AE0-8B17-5B3DFADADD34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8BD54C-088A-415B-8DA1-34BC85ABB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6" y="871106"/>
            <a:ext cx="6771861" cy="47033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F062EA-5115-4CF6-ACA8-7459B6442DF1}"/>
              </a:ext>
            </a:extLst>
          </p:cNvPr>
          <p:cNvSpPr txBox="1"/>
          <p:nvPr/>
        </p:nvSpPr>
        <p:spPr>
          <a:xfrm>
            <a:off x="3650876" y="5617562"/>
            <a:ext cx="455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Figura 2. Propuesta de desarrollo del proyecto.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3E3C6-9CD0-412C-B443-A1F02D38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Objetivos Alcanzados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843DF-CD6F-4648-9318-9A336354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r>
              <a:rPr lang="es-CO" dirty="0"/>
              <a:t>Diseñar y simular una conexión segura para la arquitectura propuesta</a:t>
            </a:r>
          </a:p>
          <a:p>
            <a:r>
              <a:rPr lang="es-CO" dirty="0"/>
              <a:t>Medir la latencia de la arquitectura con y sin sistemas de seguridad</a:t>
            </a:r>
          </a:p>
          <a:p>
            <a:r>
              <a:rPr lang="en-US" dirty="0" err="1"/>
              <a:t>Analizar</a:t>
            </a:r>
            <a:r>
              <a:rPr lang="en-US" dirty="0"/>
              <a:t> que </a:t>
            </a:r>
            <a:r>
              <a:rPr lang="en-US" dirty="0" err="1"/>
              <a:t>ocurre</a:t>
            </a:r>
            <a:r>
              <a:rPr lang="en-US" dirty="0"/>
              <a:t> con los </a:t>
            </a:r>
            <a:r>
              <a:rPr lang="en-US" dirty="0" err="1"/>
              <a:t>tamaños</a:t>
            </a:r>
            <a:r>
              <a:rPr lang="en-US" dirty="0"/>
              <a:t> de </a:t>
            </a:r>
            <a:r>
              <a:rPr lang="en-US" dirty="0" err="1"/>
              <a:t>llaves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encriptacion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4F60D-DAFB-481B-B0FD-41C32159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3DF88-B205-4D78-8181-E570A205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Resultados</a:t>
            </a:r>
            <a:r>
              <a:rPr lang="en-US" b="1" dirty="0"/>
              <a:t> de </a:t>
            </a:r>
            <a:r>
              <a:rPr lang="en-US" b="1" dirty="0" err="1"/>
              <a:t>latencia</a:t>
            </a:r>
            <a:r>
              <a:rPr lang="en-US" b="1" dirty="0"/>
              <a:t> solo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arquitectura</a:t>
            </a:r>
            <a:endParaRPr lang="en-US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1EAE02-8E22-4911-9B1A-740153468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71385"/>
              </p:ext>
            </p:extLst>
          </p:nvPr>
        </p:nvGraphicFramePr>
        <p:xfrm>
          <a:off x="695459" y="1523995"/>
          <a:ext cx="3949520" cy="46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380">
                  <a:extLst>
                    <a:ext uri="{9D8B030D-6E8A-4147-A177-3AD203B41FA5}">
                      <a16:colId xmlns:a16="http://schemas.microsoft.com/office/drawing/2014/main" val="3920680007"/>
                    </a:ext>
                  </a:extLst>
                </a:gridCol>
                <a:gridCol w="987380">
                  <a:extLst>
                    <a:ext uri="{9D8B030D-6E8A-4147-A177-3AD203B41FA5}">
                      <a16:colId xmlns:a16="http://schemas.microsoft.com/office/drawing/2014/main" val="2492846944"/>
                    </a:ext>
                  </a:extLst>
                </a:gridCol>
                <a:gridCol w="987380">
                  <a:extLst>
                    <a:ext uri="{9D8B030D-6E8A-4147-A177-3AD203B41FA5}">
                      <a16:colId xmlns:a16="http://schemas.microsoft.com/office/drawing/2014/main" val="2102608162"/>
                    </a:ext>
                  </a:extLst>
                </a:gridCol>
                <a:gridCol w="987380">
                  <a:extLst>
                    <a:ext uri="{9D8B030D-6E8A-4147-A177-3AD203B41FA5}">
                      <a16:colId xmlns:a16="http://schemas.microsoft.com/office/drawing/2014/main" val="2791717325"/>
                    </a:ext>
                  </a:extLst>
                </a:gridCol>
              </a:tblGrid>
              <a:tr h="2325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LATTENCY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467781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1-3 stations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4-10 stations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&gt;10 stations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211504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820133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0126014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080126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446643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882792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4635932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294520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6595229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647280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137691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465511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207530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4922985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184294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369992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102916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739399"/>
                  </a:ext>
                </a:extLst>
              </a:tr>
              <a:tr h="232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Charger 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 </a:t>
                      </a:r>
                      <a:r>
                        <a:rPr lang="en-US" sz="1100" u="none" strike="noStrike" dirty="0" err="1">
                          <a:effectLst/>
                        </a:rPr>
                        <a:t>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74259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E9F869D-ACE5-4D1F-9713-2E84D37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9" t="2460" r="7695" b="3156"/>
          <a:stretch/>
        </p:blipFill>
        <p:spPr>
          <a:xfrm>
            <a:off x="4950852" y="1766741"/>
            <a:ext cx="7241148" cy="465008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21A0C0-E2FC-4092-879C-4333AE7D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5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2708BE-B967-4DB2-8FFF-68A46EC98533}"/>
              </a:ext>
            </a:extLst>
          </p:cNvPr>
          <p:cNvSpPr txBox="1"/>
          <p:nvPr/>
        </p:nvSpPr>
        <p:spPr>
          <a:xfrm>
            <a:off x="556591" y="6174076"/>
            <a:ext cx="41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Tabla 1. Latencia en simulación sin seguridad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F66EB6-AAEB-4F02-B668-4CBFC309CD4A}"/>
              </a:ext>
            </a:extLst>
          </p:cNvPr>
          <p:cNvSpPr txBox="1"/>
          <p:nvPr/>
        </p:nvSpPr>
        <p:spPr>
          <a:xfrm>
            <a:off x="5270500" y="6416822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Fig</a:t>
            </a:r>
            <a:r>
              <a:rPr lang="es-CO" dirty="0"/>
              <a:t> 3. Resultados en estaciones de trabajo.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673DBA-0BD0-4576-AB2A-B70F927A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s-CO" sz="4100">
                <a:solidFill>
                  <a:schemeClr val="bg1"/>
                </a:solidFill>
              </a:rPr>
              <a:t>Auntenthication and cifrated</a:t>
            </a:r>
            <a:endParaRPr lang="en-US" sz="410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B4F15-7944-4626-B5AC-0B44D5A5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Integridad</a:t>
            </a:r>
          </a:p>
          <a:p>
            <a:r>
              <a:rPr lang="es-CO" sz="2000" dirty="0">
                <a:solidFill>
                  <a:schemeClr val="bg1"/>
                </a:solidFill>
              </a:rPr>
              <a:t>Disponibilidad</a:t>
            </a:r>
          </a:p>
          <a:p>
            <a:r>
              <a:rPr lang="es-CO" sz="2000" dirty="0">
                <a:solidFill>
                  <a:schemeClr val="bg1"/>
                </a:solidFill>
              </a:rPr>
              <a:t>No repudio</a:t>
            </a:r>
          </a:p>
          <a:p>
            <a:r>
              <a:rPr lang="es-CO" sz="2000" dirty="0">
                <a:solidFill>
                  <a:schemeClr val="bg1"/>
                </a:solidFill>
              </a:rPr>
              <a:t>AES y RCA </a:t>
            </a:r>
          </a:p>
          <a:p>
            <a:pPr marL="0" indent="0">
              <a:buNone/>
            </a:pPr>
            <a:r>
              <a:rPr lang="es-CO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0D4D9-25F3-4E65-B5EE-23C5DCDC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2" y="1279975"/>
            <a:ext cx="6642532" cy="371981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D558DD-475C-4855-B824-A512F5B8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1403FD6F-911B-4AE0-8B17-5B3DFADADD34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6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7F67A-8B7A-4DC4-B8E3-50324C1F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Problemas encontrados con la propuesta.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FBE05-7D70-4CD6-9207-A5923D00D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/>
              <a:t>Packet</a:t>
            </a:r>
            <a:r>
              <a:rPr lang="es-CO" dirty="0"/>
              <a:t> </a:t>
            </a:r>
            <a:r>
              <a:rPr lang="es-CO" dirty="0" err="1"/>
              <a:t>tracer</a:t>
            </a:r>
            <a:r>
              <a:rPr lang="es-CO" dirty="0"/>
              <a:t> no permite elegir tamaño de clave o diferente cifrado</a:t>
            </a:r>
          </a:p>
          <a:p>
            <a:r>
              <a:rPr lang="es-CO" dirty="0"/>
              <a:t>No se </a:t>
            </a:r>
            <a:r>
              <a:rPr lang="es-CO" dirty="0" err="1"/>
              <a:t>permit</a:t>
            </a:r>
            <a:r>
              <a:rPr lang="es-CO" dirty="0"/>
              <a:t> OpenSSL</a:t>
            </a:r>
          </a:p>
          <a:p>
            <a:r>
              <a:rPr lang="es-CO" dirty="0"/>
              <a:t>No permite conexión con una VM externa</a:t>
            </a:r>
          </a:p>
          <a:p>
            <a:r>
              <a:rPr lang="es-CO" dirty="0"/>
              <a:t>GNS3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EDD014-678C-4BF4-9A53-381EDA3B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8E6BA-62C2-4CAE-AF3D-448CF694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CO" b="1" dirty="0"/>
              <a:t>Desarrollo en GNS3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206DE-2166-4B95-8831-BAA0B20A9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Un nodo EV. </a:t>
            </a:r>
          </a:p>
          <a:p>
            <a:r>
              <a:rPr lang="es-CO" dirty="0"/>
              <a:t>1 servidor (DNS, WEB, HTTPS)</a:t>
            </a:r>
          </a:p>
          <a:p>
            <a:r>
              <a:rPr lang="es-CO" dirty="0"/>
              <a:t>Apache2</a:t>
            </a:r>
          </a:p>
          <a:p>
            <a:r>
              <a:rPr lang="es-CO" dirty="0"/>
              <a:t>Bind9</a:t>
            </a:r>
          </a:p>
          <a:p>
            <a:r>
              <a:rPr lang="es-CO" dirty="0"/>
              <a:t>OpenSSL</a:t>
            </a:r>
          </a:p>
          <a:p>
            <a:r>
              <a:rPr lang="es-CO" dirty="0"/>
              <a:t>CLOUD hacia el exterior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689725-4176-45DD-976C-ECBF2557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0680B3-7722-4754-957C-FA706EF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FD6F-911B-4AE0-8B17-5B3DFADADD34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A97B7-169F-4CFF-B22E-02322F3D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6" t="13128" r="33230" b="37218"/>
          <a:stretch/>
        </p:blipFill>
        <p:spPr>
          <a:xfrm>
            <a:off x="3073400" y="685800"/>
            <a:ext cx="7213600" cy="48696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73F6E1-2700-4B18-B86C-7E4260F1980C}"/>
              </a:ext>
            </a:extLst>
          </p:cNvPr>
          <p:cNvSpPr txBox="1"/>
          <p:nvPr/>
        </p:nvSpPr>
        <p:spPr>
          <a:xfrm>
            <a:off x="3606800" y="5751252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Figura 5. Configuración inicial en GNS3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14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703</Words>
  <Application>Microsoft Office PowerPoint</Application>
  <PresentationFormat>Panorámica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 Simulation of security protocols in a  SMART GRID system communication  of electric vehicle charging system</vt:lpstr>
      <vt:lpstr>INTRODUCTION</vt:lpstr>
      <vt:lpstr>Presentación de PowerPoint</vt:lpstr>
      <vt:lpstr>Objetivos Alcanzados</vt:lpstr>
      <vt:lpstr>Resultados de latencia solo en arquitectura</vt:lpstr>
      <vt:lpstr>Auntenthication and cifrated</vt:lpstr>
      <vt:lpstr>Problemas encontrados con la propuesta.</vt:lpstr>
      <vt:lpstr>Desarrollo en GNS3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APACHE BENCH</vt:lpstr>
      <vt:lpstr>PRUEBA CON CERTIFICADO DE LLAVE RSA DE  TAMAÑO 2048</vt:lpstr>
      <vt:lpstr>PRUEBA CON CERTIFICADO DE LLAVE RSA DE  TAMAÑO 4096</vt:lpstr>
      <vt:lpstr>Conclusiones y trabajos futuros</vt:lpstr>
      <vt:lpstr>Referencias Bibliograficas</vt:lpstr>
      <vt:lpstr>Thanks!!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Simulation of security protocols in a  SMART GRID system communication  of electric vehicle charging system</dc:title>
  <dc:creator>Jesus Ortiz</dc:creator>
  <cp:lastModifiedBy>Jesus Ortiz</cp:lastModifiedBy>
  <cp:revision>15</cp:revision>
  <dcterms:created xsi:type="dcterms:W3CDTF">2020-01-10T04:52:26Z</dcterms:created>
  <dcterms:modified xsi:type="dcterms:W3CDTF">2020-02-21T11:47:14Z</dcterms:modified>
</cp:coreProperties>
</file>