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1" r:id="rId5"/>
    <p:sldId id="258" r:id="rId6"/>
    <p:sldId id="259" r:id="rId7"/>
    <p:sldId id="267" r:id="rId8"/>
    <p:sldId id="261" r:id="rId9"/>
    <p:sldId id="260" r:id="rId10"/>
    <p:sldId id="262" r:id="rId11"/>
    <p:sldId id="265" r:id="rId12"/>
    <p:sldId id="266" r:id="rId13"/>
    <p:sldId id="270" r:id="rId14"/>
    <p:sldId id="263" r:id="rId15"/>
    <p:sldId id="264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8" r:id="rId27"/>
    <p:sldId id="27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0DB2-561A-4173-BCDA-BC2033EA492A}" type="datetimeFigureOut">
              <a:rPr lang="es-CL" smtClean="0"/>
              <a:pPr/>
              <a:t>27-11-2009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2D21-E913-4AD3-8231-CE1A9307F628}" type="slidenum">
              <a:rPr lang="es-CL" smtClean="0"/>
              <a:pPr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ip:peter.bower@lab.computing.ocean.com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hyperlink" Target="sip:dogs:conf@ocean.com" TargetMode="External"/><Relationship Id="rId5" Type="http://schemas.openxmlformats.org/officeDocument/2006/relationships/hyperlink" Target="sip:human-resources@ocean.com" TargetMode="External"/><Relationship Id="rId4" Type="http://schemas.openxmlformats.org/officeDocument/2006/relationships/hyperlink" Target="sip:193.53.24.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ip-communicator.dev.java.net/" TargetMode="External"/><Relationship Id="rId2" Type="http://schemas.openxmlformats.org/officeDocument/2006/relationships/hyperlink" Target="http://jcp.org/jsr/detail/032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2.antd.nist.gov/proj/ipte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Proyecto elo330</a:t>
            </a:r>
            <a:b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CL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Simple SIP</a:t>
            </a:r>
            <a:endParaRPr lang="es-CL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03777"/>
            <a:ext cx="6400800" cy="1752600"/>
          </a:xfrm>
        </p:spPr>
        <p:txBody>
          <a:bodyPr/>
          <a:lstStyle/>
          <a:p>
            <a:r>
              <a:rPr lang="es-CL" dirty="0" smtClean="0"/>
              <a:t>Rodrigo Melo</a:t>
            </a:r>
          </a:p>
          <a:p>
            <a:r>
              <a:rPr lang="es-CL" dirty="0" smtClean="0"/>
              <a:t>Danilo </a:t>
            </a:r>
            <a:r>
              <a:rPr lang="es-CL" dirty="0" err="1" smtClean="0"/>
              <a:t>Bize</a:t>
            </a:r>
            <a:endParaRPr lang="es-CL" dirty="0" smtClean="0"/>
          </a:p>
          <a:p>
            <a:r>
              <a:rPr lang="es-CL" dirty="0" smtClean="0"/>
              <a:t>Prof.: Agustín </a:t>
            </a:r>
            <a:r>
              <a:rPr lang="es-CL" dirty="0" err="1" smtClean="0"/>
              <a:t>Gonzalez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Funciones de SIP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28670"/>
            <a:ext cx="5786446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/>
              <a:t>2 Ubicación de usuarios</a:t>
            </a:r>
            <a:endParaRPr lang="es-CL" dirty="0"/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71810"/>
            <a:ext cx="5605924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4643438" y="1225857"/>
            <a:ext cx="4357718" cy="1488763"/>
            <a:chOff x="428596" y="1928802"/>
            <a:chExt cx="4357718" cy="1488763"/>
          </a:xfrm>
        </p:grpSpPr>
        <p:sp>
          <p:nvSpPr>
            <p:cNvPr id="7" name="TextBox 6"/>
            <p:cNvSpPr txBox="1"/>
            <p:nvPr/>
          </p:nvSpPr>
          <p:spPr>
            <a:xfrm>
              <a:off x="428596" y="1928802"/>
              <a:ext cx="4357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err="1"/>
                <a:t>sip:john.smith@ocean.com</a:t>
              </a:r>
              <a:endParaRPr lang="es-CL" sz="2800" dirty="0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1814612" y="1690306"/>
              <a:ext cx="180000" cy="162000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3743438" y="1690306"/>
              <a:ext cx="180000" cy="162000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8383" y="2648124"/>
              <a:ext cx="14510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2400" dirty="0" smtClean="0"/>
                <a:t>ID usuario</a:t>
              </a:r>
            </a:p>
            <a:p>
              <a:pPr algn="ctr"/>
              <a:r>
                <a:rPr lang="es-CL" sz="2000" dirty="0" smtClean="0"/>
                <a:t>(opcional)</a:t>
              </a:r>
              <a:endParaRPr lang="es-CL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7983" y="2678901"/>
              <a:ext cx="17059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2000" dirty="0" err="1" smtClean="0"/>
                <a:t>Domain</a:t>
              </a:r>
              <a:r>
                <a:rPr lang="es-CL" sz="2000" dirty="0" smtClean="0"/>
                <a:t> </a:t>
              </a:r>
              <a:r>
                <a:rPr lang="es-CL" sz="2000" dirty="0" err="1" smtClean="0"/>
                <a:t>name</a:t>
              </a:r>
              <a:r>
                <a:rPr lang="es-CL" sz="2000" dirty="0" smtClean="0"/>
                <a:t> </a:t>
              </a:r>
            </a:p>
            <a:p>
              <a:pPr algn="ctr"/>
              <a:r>
                <a:rPr lang="es-CL" sz="2000" dirty="0" smtClean="0"/>
                <a:t>o IP del host</a:t>
              </a:r>
              <a:endParaRPr lang="es-CL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005" y="2000240"/>
            <a:ext cx="43681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Ejemplos:</a:t>
            </a:r>
          </a:p>
          <a:p>
            <a:r>
              <a:rPr lang="es-CL" dirty="0" err="1" smtClean="0">
                <a:hlinkClick r:id="rId3"/>
              </a:rPr>
              <a:t>sip:peter.bower@lab.computing.ocean.com</a:t>
            </a:r>
            <a:endParaRPr lang="es-CL" dirty="0" smtClean="0"/>
          </a:p>
          <a:p>
            <a:r>
              <a:rPr lang="es-CL" dirty="0"/>
              <a:t>sip:peter.bower@212.34.100.2</a:t>
            </a:r>
            <a:endParaRPr lang="es-CL" dirty="0" smtClean="0"/>
          </a:p>
          <a:p>
            <a:r>
              <a:rPr lang="es-CL" dirty="0" smtClean="0"/>
              <a:t>(En una locación especifica)</a:t>
            </a:r>
          </a:p>
          <a:p>
            <a:endParaRPr lang="es-CL" dirty="0" smtClean="0"/>
          </a:p>
          <a:p>
            <a:r>
              <a:rPr lang="es-CL" dirty="0" smtClean="0"/>
              <a:t>sip:proxy1.ocean.com</a:t>
            </a:r>
            <a:endParaRPr lang="es-CL" dirty="0"/>
          </a:p>
          <a:p>
            <a:r>
              <a:rPr lang="es-CL" dirty="0" smtClean="0">
                <a:hlinkClick r:id="rId4"/>
              </a:rPr>
              <a:t>sip:193.53.24.3</a:t>
            </a:r>
            <a:endParaRPr lang="es-CL" dirty="0" smtClean="0"/>
          </a:p>
          <a:p>
            <a:r>
              <a:rPr lang="es-CL" dirty="0" smtClean="0"/>
              <a:t>(contactar al servidor)</a:t>
            </a:r>
          </a:p>
          <a:p>
            <a:endParaRPr lang="es-CL" dirty="0"/>
          </a:p>
          <a:p>
            <a:r>
              <a:rPr lang="es-CL" dirty="0" err="1" smtClean="0">
                <a:hlinkClick r:id="rId5"/>
              </a:rPr>
              <a:t>sip:human-resources@ocean.com</a:t>
            </a:r>
            <a:endParaRPr lang="es-CL" dirty="0" smtClean="0"/>
          </a:p>
          <a:p>
            <a:r>
              <a:rPr lang="es-CL" dirty="0" smtClean="0"/>
              <a:t>(a un grupo de usuarios)</a:t>
            </a:r>
          </a:p>
          <a:p>
            <a:endParaRPr lang="es-CL" dirty="0"/>
          </a:p>
          <a:p>
            <a:r>
              <a:rPr lang="es-CL" dirty="0" err="1" smtClean="0">
                <a:hlinkClick r:id="rId6"/>
              </a:rPr>
              <a:t>sip:dogs:conf@ocean.com</a:t>
            </a:r>
            <a:endParaRPr lang="es-CL" dirty="0" smtClean="0"/>
          </a:p>
          <a:p>
            <a:r>
              <a:rPr lang="es-CL" dirty="0" smtClean="0"/>
              <a:t>(un servicio)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8130709" y="4214818"/>
            <a:ext cx="923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/>
              <a:t>Registrar</a:t>
            </a:r>
            <a:endParaRPr lang="es-CL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SIP </a:t>
            </a:r>
            <a:r>
              <a:rPr lang="es-C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entities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21707"/>
            <a:ext cx="9144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b="1" dirty="0" smtClean="0"/>
              <a:t>Sistemas completos SIP usualmente tienen los siguientes elementos</a:t>
            </a:r>
            <a:endParaRPr lang="es-CL" sz="2400" b="1" dirty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CL" sz="2400" b="1" dirty="0" smtClean="0"/>
              <a:t>Agentes de usuario </a:t>
            </a:r>
            <a:r>
              <a:rPr lang="es-CL" sz="2400" dirty="0" smtClean="0"/>
              <a:t>(software, un </a:t>
            </a:r>
            <a:r>
              <a:rPr lang="es-CL" sz="2400" dirty="0" err="1" smtClean="0"/>
              <a:t>softphone</a:t>
            </a:r>
            <a:r>
              <a:rPr lang="es-CL" sz="2400" dirty="0" smtClean="0"/>
              <a:t> por ejemplo)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CL" sz="2400" b="1" dirty="0" err="1" smtClean="0"/>
              <a:t>Registrars</a:t>
            </a:r>
            <a:r>
              <a:rPr lang="es-CL" sz="2400" dirty="0" smtClean="0"/>
              <a:t> (acepta REGISTER </a:t>
            </a:r>
            <a:r>
              <a:rPr lang="es-CL" sz="2400" dirty="0" err="1" smtClean="0"/>
              <a:t>requests</a:t>
            </a:r>
            <a:r>
              <a:rPr lang="es-CL" sz="2400" dirty="0" smtClean="0"/>
              <a:t>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CL" sz="2400" b="1" dirty="0" err="1" smtClean="0"/>
              <a:t>Proxies</a:t>
            </a:r>
            <a:r>
              <a:rPr lang="es-CL" sz="2400" dirty="0" smtClean="0"/>
              <a:t> (intermediario que hace peticiones)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CL" sz="2400" dirty="0" smtClean="0"/>
              <a:t>Agentes de usuario </a:t>
            </a:r>
            <a:r>
              <a:rPr lang="es-CL" sz="2400" b="1" dirty="0" smtClean="0"/>
              <a:t>Back2Back UA</a:t>
            </a:r>
          </a:p>
          <a:p>
            <a:pPr>
              <a:buFont typeface="Arial" pitchFamily="34" charset="0"/>
              <a:buChar char="•"/>
            </a:pPr>
            <a:endParaRPr lang="es-C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10038"/>
            <a:ext cx="8286808" cy="283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704100" y="6357958"/>
            <a:ext cx="630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Implementación simple de un servidor Proxy y un Registrar</a:t>
            </a:r>
            <a:endParaRPr lang="es-C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082299" y="-24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SIP </a:t>
            </a:r>
            <a:r>
              <a:rPr lang="es-C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entities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202797"/>
            <a:ext cx="8643966" cy="379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403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Agentes de usuario Back2Back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47066"/>
            <a:ext cx="8143932" cy="559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Funcionamiento típico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2299" y="-24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Arquitectura </a:t>
            </a:r>
            <a:r>
              <a:rPr lang="es-C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</a:t>
            </a:r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Usuario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564" y="1928802"/>
            <a:ext cx="7744088" cy="460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142984"/>
            <a:ext cx="461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Agentes de usuario: </a:t>
            </a:r>
            <a:r>
              <a:rPr lang="es-CL" sz="2000" dirty="0" err="1" smtClean="0"/>
              <a:t>softphone</a:t>
            </a:r>
            <a:r>
              <a:rPr lang="es-CL" sz="2000" dirty="0" smtClean="0"/>
              <a:t>, juegos, </a:t>
            </a:r>
            <a:r>
              <a:rPr lang="es-CL" sz="2000" dirty="0" err="1" smtClean="0"/>
              <a:t>etc</a:t>
            </a:r>
            <a:endParaRPr lang="es-CL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Java, Multimedia y SIP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s-CL" b="1" dirty="0" smtClean="0"/>
              <a:t>JAIN (</a:t>
            </a:r>
            <a:r>
              <a:rPr lang="en-US" b="1" dirty="0" smtClean="0"/>
              <a:t>Java </a:t>
            </a:r>
            <a:r>
              <a:rPr lang="en-US" b="1" dirty="0"/>
              <a:t>APIs for Integrated </a:t>
            </a:r>
            <a:r>
              <a:rPr lang="en-US" b="1" dirty="0" smtClean="0"/>
              <a:t>Networks) </a:t>
            </a:r>
            <a:r>
              <a:rPr lang="es-CL" b="1" dirty="0" smtClean="0"/>
              <a:t>SIP </a:t>
            </a:r>
            <a:r>
              <a:rPr lang="es-CL" dirty="0" smtClean="0"/>
              <a:t>: </a:t>
            </a:r>
            <a:r>
              <a:rPr lang="es-CL" dirty="0" err="1" smtClean="0"/>
              <a:t>estandar</a:t>
            </a:r>
            <a:r>
              <a:rPr lang="es-CL" dirty="0" smtClean="0"/>
              <a:t> Java de una API SIP de </a:t>
            </a:r>
            <a:r>
              <a:rPr lang="es-CL" b="1" dirty="0" smtClean="0"/>
              <a:t>bajo nivel</a:t>
            </a:r>
            <a:r>
              <a:rPr lang="es-CL" b="1" dirty="0"/>
              <a:t> </a:t>
            </a:r>
            <a:r>
              <a:rPr lang="es-CL" dirty="0" smtClean="0"/>
              <a:t>(al nivel del protocolo SIP). Se </a:t>
            </a:r>
            <a:r>
              <a:rPr lang="es-CL" dirty="0" err="1" smtClean="0"/>
              <a:t>contruyen</a:t>
            </a:r>
            <a:r>
              <a:rPr lang="es-CL" dirty="0" smtClean="0"/>
              <a:t> los mensajes SIP de a uno. Permite </a:t>
            </a:r>
            <a:r>
              <a:rPr lang="es-CL" dirty="0" err="1" smtClean="0"/>
              <a:t>contruir</a:t>
            </a:r>
            <a:r>
              <a:rPr lang="es-CL" dirty="0" smtClean="0"/>
              <a:t> todas las SIP </a:t>
            </a:r>
            <a:r>
              <a:rPr lang="es-CL" dirty="0" err="1" smtClean="0"/>
              <a:t>Entities</a:t>
            </a:r>
            <a:r>
              <a:rPr lang="es-CL" dirty="0" smtClean="0"/>
              <a:t>, pero lleva mucho trabajo.</a:t>
            </a:r>
          </a:p>
          <a:p>
            <a:pPr>
              <a:spcAft>
                <a:spcPts val="1200"/>
              </a:spcAft>
            </a:pPr>
            <a:r>
              <a:rPr lang="es-CL" b="1" dirty="0"/>
              <a:t>JAIN </a:t>
            </a:r>
            <a:r>
              <a:rPr lang="es-CL" b="1" dirty="0" smtClean="0"/>
              <a:t>SDP </a:t>
            </a:r>
            <a:r>
              <a:rPr lang="es-CL" dirty="0" smtClean="0"/>
              <a:t>: Interfaz Java para el manejo de la </a:t>
            </a:r>
            <a:r>
              <a:rPr lang="es-CL" dirty="0" err="1" smtClean="0"/>
              <a:t>negociacion</a:t>
            </a:r>
            <a:r>
              <a:rPr lang="es-CL" dirty="0" smtClean="0"/>
              <a:t> de sesiones multimedia (SDP).</a:t>
            </a:r>
          </a:p>
          <a:p>
            <a:pPr>
              <a:spcAft>
                <a:spcPts val="1200"/>
              </a:spcAft>
            </a:pPr>
            <a:r>
              <a:rPr lang="es-CL" b="1" dirty="0"/>
              <a:t>Java Media </a:t>
            </a:r>
            <a:r>
              <a:rPr lang="es-CL" b="1" dirty="0" smtClean="0"/>
              <a:t>Framework (JMF) </a:t>
            </a:r>
            <a:r>
              <a:rPr lang="es-CL" dirty="0" smtClean="0"/>
              <a:t>: API que posibilita la captura, reproducción y preparación para </a:t>
            </a:r>
            <a:r>
              <a:rPr lang="es-CL" dirty="0" err="1" smtClean="0"/>
              <a:t>envio</a:t>
            </a:r>
            <a:r>
              <a:rPr lang="es-CL" dirty="0" smtClean="0"/>
              <a:t> por ejemplo sobre RTP, de multimedia en general.</a:t>
            </a:r>
          </a:p>
          <a:p>
            <a:pPr>
              <a:spcAft>
                <a:spcPts val="1200"/>
              </a:spcAft>
            </a:pPr>
            <a:r>
              <a:rPr lang="es-CL" b="1" dirty="0" smtClean="0"/>
              <a:t>Otras: </a:t>
            </a:r>
            <a:r>
              <a:rPr lang="es-CL" dirty="0"/>
              <a:t>SIP </a:t>
            </a:r>
            <a:r>
              <a:rPr lang="es-CL" dirty="0" err="1" smtClean="0"/>
              <a:t>Servlets</a:t>
            </a:r>
            <a:r>
              <a:rPr lang="es-CL" dirty="0" smtClean="0"/>
              <a:t> API, </a:t>
            </a:r>
            <a:r>
              <a:rPr lang="es-CL" dirty="0"/>
              <a:t>SIP API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smtClean="0"/>
              <a:t>J2ME, MM API etc. 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8082299" y="0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Java y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Arquitectura API JAIN SIP API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928670"/>
            <a:ext cx="9144032" cy="473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854503"/>
            <a:ext cx="7483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Son primitivas propietarias, afortunadamente existe una open </a:t>
            </a:r>
            <a:r>
              <a:rPr lang="es-CL" dirty="0" err="1" smtClean="0"/>
              <a:t>source</a:t>
            </a:r>
            <a:r>
              <a:rPr lang="es-CL" dirty="0" smtClean="0"/>
              <a:t>, </a:t>
            </a:r>
          </a:p>
          <a:p>
            <a:r>
              <a:rPr lang="es-CL" dirty="0" smtClean="0"/>
              <a:t>hecha por el gobierno de US. </a:t>
            </a:r>
            <a:r>
              <a:rPr lang="en-US" dirty="0" smtClean="0"/>
              <a:t>NIST-SIP</a:t>
            </a:r>
            <a:r>
              <a:rPr lang="en-US" dirty="0"/>
              <a:t>: public domain JAIN-SIP Java SIP Stack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822299" y="5322107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82299" y="0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Java y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0" y="241102"/>
            <a:ext cx="9144000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Arquitectura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Gill Sans" charset="0"/>
              <a:cs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476" t="10312" r="13867" b="20312"/>
          <a:stretch>
            <a:fillRect/>
          </a:stretch>
        </p:blipFill>
        <p:spPr bwMode="auto">
          <a:xfrm>
            <a:off x="142844" y="1142984"/>
            <a:ext cx="8858312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Gill Sans" charset="0"/>
                <a:cs typeface="Gill Sans" charset="0"/>
              </a:rPr>
              <a:t>Arquitectura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143536"/>
          </a:xfrm>
          <a:ln/>
        </p:spPr>
        <p:txBody>
          <a:bodyPr>
            <a:normAutofit/>
          </a:bodyPr>
          <a:lstStyle/>
          <a:p>
            <a:pPr marL="625056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2400" b="1" dirty="0" smtClean="0">
                <a:cs typeface="Helvetica" charset="0"/>
                <a:sym typeface="Helvetica" charset="0"/>
              </a:rPr>
              <a:t>Componentes</a:t>
            </a:r>
            <a:endParaRPr lang="es-CL" sz="2400" b="1" dirty="0" smtClean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625056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sz="1600" b="1" dirty="0" smtClean="0">
                <a:cs typeface="Helvetica" charset="0"/>
                <a:sym typeface="Helvetica" charset="0"/>
              </a:rPr>
              <a:t>Interfaz de Usuario: </a:t>
            </a:r>
            <a:r>
              <a:rPr lang="es-CL" sz="1600" dirty="0" smtClean="0">
                <a:cs typeface="Helvetica" charset="0"/>
                <a:sym typeface="Helvetica" charset="0"/>
              </a:rPr>
              <a:t>Implementado por la clase </a:t>
            </a:r>
            <a:r>
              <a:rPr lang="es-CL" sz="1600" dirty="0" smtClean="0">
                <a:cs typeface="Helvetica" charset="0"/>
                <a:sym typeface="Helvetica" charset="0"/>
              </a:rPr>
              <a:t>“</a:t>
            </a:r>
            <a:r>
              <a:rPr lang="es-CL" sz="1600" dirty="0" err="1" smtClean="0">
                <a:cs typeface="Helvetica" charset="0"/>
                <a:sym typeface="Helvetica" charset="0"/>
              </a:rPr>
              <a:t>S</a:t>
            </a:r>
            <a:r>
              <a:rPr lang="es-CL" sz="1600" dirty="0" err="1" smtClean="0">
                <a:cs typeface="Helvetica" charset="0"/>
                <a:sym typeface="Helvetica" charset="0"/>
              </a:rPr>
              <a:t>impleSIPGUI</a:t>
            </a:r>
            <a:r>
              <a:rPr lang="es-CL" sz="1600" dirty="0" smtClean="0">
                <a:cs typeface="Helvetica" charset="0"/>
                <a:sym typeface="Helvetica" charset="0"/>
              </a:rPr>
              <a:t>”, </a:t>
            </a:r>
            <a:r>
              <a:rPr lang="es-CL" sz="1600" dirty="0" smtClean="0">
                <a:cs typeface="Helvetica" charset="0"/>
                <a:sym typeface="Helvetica" charset="0"/>
              </a:rPr>
              <a:t>la cual muestra la interfaz de usuario y </a:t>
            </a:r>
            <a:r>
              <a:rPr lang="es-CL" sz="1600" dirty="0" smtClean="0">
                <a:cs typeface="Helvetica" charset="0"/>
                <a:sym typeface="Helvetica" charset="0"/>
              </a:rPr>
              <a:t>interactúa </a:t>
            </a:r>
            <a:r>
              <a:rPr lang="es-CL" sz="1600" dirty="0" smtClean="0">
                <a:cs typeface="Helvetica" charset="0"/>
                <a:sym typeface="Helvetica" charset="0"/>
              </a:rPr>
              <a:t>con el teléfono.</a:t>
            </a:r>
            <a:endParaRPr lang="es-CL" sz="1600" dirty="0" smtClean="0">
              <a:sym typeface="Helvetica" charset="0"/>
            </a:endParaRPr>
          </a:p>
          <a:p>
            <a:pPr marL="625056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sz="1600" b="1" dirty="0" smtClean="0">
                <a:cs typeface="Helvetica" charset="0"/>
                <a:sym typeface="Helvetica" charset="0"/>
              </a:rPr>
              <a:t>Núcleo: </a:t>
            </a:r>
            <a:r>
              <a:rPr lang="es-CL" sz="1600" dirty="0" smtClean="0">
                <a:cs typeface="Helvetica" charset="0"/>
                <a:sym typeface="Helvetica" charset="0"/>
              </a:rPr>
              <a:t>Implementado por la clase </a:t>
            </a:r>
            <a:r>
              <a:rPr lang="es-CL" sz="1600" dirty="0" smtClean="0">
                <a:cs typeface="Helvetica" charset="0"/>
                <a:sym typeface="Helvetica" charset="0"/>
              </a:rPr>
              <a:t>“</a:t>
            </a:r>
            <a:r>
              <a:rPr lang="es-CL" sz="1600" dirty="0" err="1" smtClean="0">
                <a:cs typeface="Helvetica" charset="0"/>
                <a:sym typeface="Helvetica" charset="0"/>
              </a:rPr>
              <a:t>Sim</a:t>
            </a:r>
            <a:r>
              <a:rPr lang="es-CL" sz="1600" dirty="0" err="1" smtClean="0">
                <a:cs typeface="Helvetica" charset="0"/>
                <a:sym typeface="Helvetica" charset="0"/>
              </a:rPr>
              <a:t>pleSIPListener</a:t>
            </a:r>
            <a:r>
              <a:rPr lang="es-CL" sz="1600" dirty="0" smtClean="0">
                <a:cs typeface="Helvetica" charset="0"/>
                <a:sym typeface="Helvetica" charset="0"/>
              </a:rPr>
              <a:t>”. Es una máquina de estados finita que recibe eventos desde la interfaz de usuario y del SIP </a:t>
            </a:r>
            <a:r>
              <a:rPr lang="es-CL" sz="1600" dirty="0" err="1" smtClean="0">
                <a:cs typeface="Helvetica" charset="0"/>
                <a:sym typeface="Helvetica" charset="0"/>
              </a:rPr>
              <a:t>Stack</a:t>
            </a:r>
            <a:r>
              <a:rPr lang="es-CL" sz="1600" dirty="0" smtClean="0">
                <a:cs typeface="Helvetica" charset="0"/>
                <a:sym typeface="Helvetica" charset="0"/>
              </a:rPr>
              <a:t>, es la encargada de coordinar la ejecución de los demás componentes.</a:t>
            </a:r>
            <a:endParaRPr lang="es-CL" sz="1600" dirty="0" smtClean="0">
              <a:sym typeface="Helvetica" charset="0"/>
            </a:endParaRPr>
          </a:p>
          <a:p>
            <a:pPr marL="625056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sz="1600" b="1" dirty="0" smtClean="0">
                <a:cs typeface="Helvetica" charset="0"/>
                <a:sym typeface="Helvetica" charset="0"/>
              </a:rPr>
              <a:t>Implementación SIP: </a:t>
            </a:r>
            <a:r>
              <a:rPr lang="es-CL" sz="1600" dirty="0" smtClean="0">
                <a:cs typeface="Helvetica" charset="0"/>
                <a:sym typeface="Helvetica" charset="0"/>
              </a:rPr>
              <a:t>En este caso se utiliza el SIP </a:t>
            </a:r>
            <a:r>
              <a:rPr lang="es-CL" sz="1600" dirty="0" err="1" smtClean="0">
                <a:cs typeface="Helvetica" charset="0"/>
                <a:sym typeface="Helvetica" charset="0"/>
              </a:rPr>
              <a:t>stack</a:t>
            </a:r>
            <a:r>
              <a:rPr lang="es-CL" sz="1600" dirty="0" smtClean="0">
                <a:cs typeface="Helvetica" charset="0"/>
                <a:sym typeface="Helvetica" charset="0"/>
              </a:rPr>
              <a:t> de NIST, que utiliza JAIN SIP 1.2.</a:t>
            </a:r>
            <a:endParaRPr lang="es-CL" sz="1600" dirty="0" smtClean="0">
              <a:sym typeface="Helvetica" charset="0"/>
            </a:endParaRPr>
          </a:p>
          <a:p>
            <a:pPr marL="625056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sz="1600" b="1" dirty="0" smtClean="0">
                <a:cs typeface="Helvetica" charset="0"/>
                <a:sym typeface="Helvetica" charset="0"/>
              </a:rPr>
              <a:t>Administrador SDP: </a:t>
            </a:r>
            <a:r>
              <a:rPr lang="es-CL" sz="1600" dirty="0" smtClean="0">
                <a:cs typeface="Helvetica" charset="0"/>
                <a:sym typeface="Helvetica" charset="0"/>
              </a:rPr>
              <a:t>Interfaz que simplifica la funcionalidad de JAIN SDP API para este caso particular.</a:t>
            </a:r>
            <a:endParaRPr lang="es-CL" sz="1600" dirty="0" smtClean="0">
              <a:sym typeface="Helvetica" charset="0"/>
            </a:endParaRPr>
          </a:p>
          <a:p>
            <a:pPr marL="625056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sz="1600" b="1" dirty="0" smtClean="0">
                <a:cs typeface="Helvetica" charset="0"/>
                <a:sym typeface="Helvetica" charset="0"/>
              </a:rPr>
              <a:t>Implementación SDP: </a:t>
            </a:r>
            <a:r>
              <a:rPr lang="es-CL" sz="1600" dirty="0" smtClean="0">
                <a:cs typeface="Helvetica" charset="0"/>
                <a:sym typeface="Helvetica" charset="0"/>
              </a:rPr>
              <a:t>En este caso se utiliza el SDP </a:t>
            </a:r>
            <a:r>
              <a:rPr lang="es-CL" sz="1600" dirty="0" err="1" smtClean="0">
                <a:cs typeface="Helvetica" charset="0"/>
                <a:sym typeface="Helvetica" charset="0"/>
              </a:rPr>
              <a:t>stack</a:t>
            </a:r>
            <a:r>
              <a:rPr lang="es-CL" sz="1600" dirty="0" smtClean="0">
                <a:cs typeface="Helvetica" charset="0"/>
                <a:sym typeface="Helvetica" charset="0"/>
              </a:rPr>
              <a:t> de NIST, que implementa la interfaz JAIN SDP. </a:t>
            </a:r>
            <a:endParaRPr lang="es-CL" sz="1600" dirty="0" smtClean="0">
              <a:sym typeface="Helvetica" charset="0"/>
            </a:endParaRPr>
          </a:p>
          <a:p>
            <a:pPr marL="625056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sz="1600" b="1" dirty="0" smtClean="0">
                <a:cs typeface="Helvetica" charset="0"/>
                <a:sym typeface="Helvetica" charset="0"/>
              </a:rPr>
              <a:t>Herramienta de Voz: </a:t>
            </a:r>
            <a:r>
              <a:rPr lang="es-CL" sz="1600" dirty="0" smtClean="0">
                <a:cs typeface="Helvetica" charset="0"/>
                <a:sym typeface="Helvetica" charset="0"/>
              </a:rPr>
              <a:t>Maneja la captura y la reproducción de la voz, además de transmitir y recibir los datos </a:t>
            </a:r>
            <a:r>
              <a:rPr lang="es-CL" sz="1600" dirty="0" err="1" smtClean="0">
                <a:cs typeface="Helvetica" charset="0"/>
                <a:sym typeface="Helvetica" charset="0"/>
              </a:rPr>
              <a:t>stream</a:t>
            </a:r>
            <a:r>
              <a:rPr lang="es-CL" sz="1600" dirty="0" smtClean="0">
                <a:cs typeface="Helvetica" charset="0"/>
                <a:sym typeface="Helvetica" charset="0"/>
              </a:rPr>
              <a:t> enviados por la red. </a:t>
            </a:r>
            <a:endParaRPr lang="es-CL" sz="1600" dirty="0" smtClean="0">
              <a:sym typeface="Helvetica" charset="0"/>
            </a:endParaRPr>
          </a:p>
          <a:p>
            <a:pPr marL="625056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sz="1600" b="1" dirty="0" smtClean="0">
                <a:cs typeface="Helvetica" charset="0"/>
                <a:sym typeface="Helvetica" charset="0"/>
              </a:rPr>
              <a:t>JMF: </a:t>
            </a:r>
            <a:r>
              <a:rPr lang="es-CL" sz="1600" dirty="0" smtClean="0">
                <a:cs typeface="Helvetica" charset="0"/>
                <a:sym typeface="Helvetica" charset="0"/>
              </a:rPr>
              <a:t>Herramientas de JAVA para manejar archivos multimedia. Se utiliza JMF 2.1.1 de </a:t>
            </a:r>
            <a:r>
              <a:rPr lang="es-CL" sz="1600" dirty="0" err="1" smtClean="0">
                <a:cs typeface="Helvetica" charset="0"/>
                <a:sym typeface="Helvetica" charset="0"/>
              </a:rPr>
              <a:t>Sun</a:t>
            </a:r>
            <a:r>
              <a:rPr lang="es-CL" sz="1600" dirty="0" smtClean="0">
                <a:cs typeface="Helvetica" charset="0"/>
                <a:sym typeface="Helvetica" charset="0"/>
              </a:rPr>
              <a:t>. </a:t>
            </a:r>
            <a:endParaRPr lang="es-CL" sz="1600" dirty="0">
              <a:sym typeface="Helvetica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228" y="928670"/>
            <a:ext cx="6991796" cy="338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0" y="5072074"/>
            <a:ext cx="9144000" cy="15001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80364" indent="-80364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b="1" dirty="0" err="1" smtClean="0">
                <a:cs typeface="Helvetica" charset="0"/>
                <a:sym typeface="Helvetica" charset="0"/>
              </a:rPr>
              <a:t>newSimpleSIPlistener</a:t>
            </a:r>
            <a:r>
              <a:rPr lang="en-US" b="1" dirty="0" smtClean="0">
                <a:cs typeface="Helvetica" charset="0"/>
                <a:sym typeface="Helvetica" charset="0"/>
              </a:rPr>
              <a:t>(</a:t>
            </a:r>
            <a:r>
              <a:rPr lang="en-US" b="1" dirty="0" err="1" smtClean="0">
                <a:cs typeface="Helvetica" charset="0"/>
                <a:sym typeface="Helvetica" charset="0"/>
              </a:rPr>
              <a:t>conf,ref</a:t>
            </a:r>
            <a:r>
              <a:rPr lang="en-US" b="1" dirty="0" smtClean="0">
                <a:cs typeface="Helvetica" charset="0"/>
                <a:sym typeface="Helvetica" charset="0"/>
              </a:rPr>
              <a:t>): </a:t>
            </a:r>
            <a:r>
              <a:rPr lang="en-US" dirty="0" err="1" smtClean="0">
                <a:cs typeface="Helvetica" charset="0"/>
                <a:sym typeface="Helvetica" charset="0"/>
              </a:rPr>
              <a:t>Método</a:t>
            </a:r>
            <a:r>
              <a:rPr lang="en-US" dirty="0" smtClean="0">
                <a:cs typeface="Helvetica" charset="0"/>
                <a:sym typeface="Helvetica" charset="0"/>
              </a:rPr>
              <a:t> constructor </a:t>
            </a:r>
            <a:r>
              <a:rPr lang="en-US" dirty="0" err="1" smtClean="0">
                <a:cs typeface="Helvetica" charset="0"/>
                <a:sym typeface="Helvetica" charset="0"/>
              </a:rPr>
              <a:t>cuando</a:t>
            </a:r>
            <a:r>
              <a:rPr lang="en-US" dirty="0" smtClean="0">
                <a:cs typeface="Helvetica" charset="0"/>
                <a:sym typeface="Helvetica" charset="0"/>
              </a:rPr>
              <a:t> se </a:t>
            </a:r>
            <a:r>
              <a:rPr lang="en-US" dirty="0" err="1" smtClean="0">
                <a:cs typeface="Helvetica" charset="0"/>
                <a:sym typeface="Helvetica" charset="0"/>
              </a:rPr>
              <a:t>presiona</a:t>
            </a:r>
            <a:r>
              <a:rPr lang="en-US" dirty="0" smtClean="0">
                <a:cs typeface="Helvetica" charset="0"/>
                <a:sym typeface="Helvetica" charset="0"/>
              </a:rPr>
              <a:t> el </a:t>
            </a:r>
            <a:r>
              <a:rPr lang="en-US" dirty="0" err="1" smtClean="0">
                <a:cs typeface="Helvetica" charset="0"/>
                <a:sym typeface="Helvetica" charset="0"/>
              </a:rPr>
              <a:t>botón</a:t>
            </a:r>
            <a:r>
              <a:rPr lang="en-US" dirty="0" smtClean="0">
                <a:cs typeface="Helvetica" charset="0"/>
                <a:sym typeface="Helvetica" charset="0"/>
              </a:rPr>
              <a:t> “</a:t>
            </a:r>
            <a:r>
              <a:rPr lang="en-US" dirty="0" err="1" smtClean="0">
                <a:cs typeface="Helvetica" charset="0"/>
                <a:sym typeface="Helvetica" charset="0"/>
              </a:rPr>
              <a:t>conectar</a:t>
            </a:r>
            <a:r>
              <a:rPr lang="en-US" dirty="0" smtClean="0">
                <a:cs typeface="Helvetica" charset="0"/>
                <a:sym typeface="Helvetica" charset="0"/>
              </a:rPr>
              <a:t>”. Conf </a:t>
            </a:r>
            <a:r>
              <a:rPr lang="en-US" dirty="0" err="1" smtClean="0">
                <a:cs typeface="Helvetica" charset="0"/>
                <a:sym typeface="Helvetica" charset="0"/>
              </a:rPr>
              <a:t>lleva</a:t>
            </a:r>
            <a:r>
              <a:rPr lang="en-US" dirty="0" smtClean="0">
                <a:cs typeface="Helvetica" charset="0"/>
                <a:sym typeface="Helvetica" charset="0"/>
              </a:rPr>
              <a:t> la </a:t>
            </a:r>
            <a:r>
              <a:rPr lang="en-US" dirty="0" err="1" smtClean="0">
                <a:cs typeface="Helvetica" charset="0"/>
                <a:sym typeface="Helvetica" charset="0"/>
              </a:rPr>
              <a:t>configuración</a:t>
            </a:r>
            <a:r>
              <a:rPr lang="en-US" dirty="0" smtClean="0">
                <a:cs typeface="Helvetica" charset="0"/>
                <a:sym typeface="Helvetica" charset="0"/>
              </a:rPr>
              <a:t> de la </a:t>
            </a:r>
            <a:r>
              <a:rPr lang="en-US" dirty="0" err="1" smtClean="0">
                <a:cs typeface="Helvetica" charset="0"/>
                <a:sym typeface="Helvetica" charset="0"/>
              </a:rPr>
              <a:t>conexión</a:t>
            </a:r>
            <a:r>
              <a:rPr lang="en-US" dirty="0" smtClean="0">
                <a:cs typeface="Helvetica" charset="0"/>
                <a:sym typeface="Helvetica" charset="0"/>
              </a:rPr>
              <a:t> y ref </a:t>
            </a:r>
            <a:r>
              <a:rPr lang="en-US" dirty="0" err="1" smtClean="0">
                <a:cs typeface="Helvetica" charset="0"/>
                <a:sym typeface="Helvetica" charset="0"/>
              </a:rPr>
              <a:t>lleva</a:t>
            </a:r>
            <a:r>
              <a:rPr lang="en-US" dirty="0" smtClean="0">
                <a:cs typeface="Helvetica" charset="0"/>
                <a:sym typeface="Helvetica" charset="0"/>
              </a:rPr>
              <a:t> la </a:t>
            </a:r>
            <a:r>
              <a:rPr lang="en-US" dirty="0" err="1" smtClean="0">
                <a:cs typeface="Helvetica" charset="0"/>
                <a:sym typeface="Helvetica" charset="0"/>
              </a:rPr>
              <a:t>información</a:t>
            </a:r>
            <a:r>
              <a:rPr lang="en-US" dirty="0" smtClean="0">
                <a:cs typeface="Helvetica" charset="0"/>
                <a:sym typeface="Helvetica" charset="0"/>
              </a:rPr>
              <a:t> del </a:t>
            </a:r>
            <a:r>
              <a:rPr lang="en-US" dirty="0" err="1" smtClean="0">
                <a:cs typeface="Helvetica" charset="0"/>
                <a:sym typeface="Helvetica" charset="0"/>
              </a:rPr>
              <a:t>botón</a:t>
            </a:r>
            <a:r>
              <a:rPr lang="en-US" dirty="0" smtClean="0">
                <a:cs typeface="Helvetica" charset="0"/>
                <a:sym typeface="Helvetica" charset="0"/>
              </a:rPr>
              <a:t> </a:t>
            </a:r>
            <a:r>
              <a:rPr lang="en-US" dirty="0" err="1" smtClean="0">
                <a:cs typeface="Helvetica" charset="0"/>
                <a:sym typeface="Helvetica" charset="0"/>
              </a:rPr>
              <a:t>presionado</a:t>
            </a:r>
            <a:r>
              <a:rPr lang="en-US" dirty="0" smtClean="0">
                <a:cs typeface="Helvetica" charset="0"/>
                <a:sym typeface="Helvetica" charset="0"/>
              </a:rPr>
              <a:t>.  </a:t>
            </a:r>
          </a:p>
          <a:p>
            <a:pPr marL="80364" indent="-80364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b="1" dirty="0" err="1" smtClean="0">
                <a:cs typeface="Helvetica" charset="0"/>
                <a:sym typeface="Helvetica" charset="0"/>
              </a:rPr>
              <a:t>userInput</a:t>
            </a:r>
            <a:r>
              <a:rPr lang="en-US" b="1" dirty="0" smtClean="0">
                <a:cs typeface="Helvetica" charset="0"/>
                <a:sym typeface="Helvetica" charset="0"/>
              </a:rPr>
              <a:t>(type, destination): </a:t>
            </a:r>
            <a:r>
              <a:rPr lang="en-US" dirty="0" err="1" smtClean="0">
                <a:cs typeface="Helvetica" charset="0"/>
                <a:sym typeface="Helvetica" charset="0"/>
              </a:rPr>
              <a:t>Lleva</a:t>
            </a:r>
            <a:r>
              <a:rPr lang="en-US" dirty="0" smtClean="0">
                <a:cs typeface="Helvetica" charset="0"/>
                <a:sym typeface="Helvetica" charset="0"/>
              </a:rPr>
              <a:t> la </a:t>
            </a:r>
            <a:r>
              <a:rPr lang="en-US" dirty="0" err="1" smtClean="0">
                <a:cs typeface="Helvetica" charset="0"/>
                <a:sym typeface="Helvetica" charset="0"/>
              </a:rPr>
              <a:t>información</a:t>
            </a:r>
            <a:r>
              <a:rPr lang="en-US" dirty="0" smtClean="0">
                <a:cs typeface="Helvetica" charset="0"/>
                <a:sym typeface="Helvetica" charset="0"/>
              </a:rPr>
              <a:t> de los </a:t>
            </a:r>
            <a:r>
              <a:rPr lang="en-US" dirty="0" err="1" smtClean="0">
                <a:cs typeface="Helvetica" charset="0"/>
                <a:sym typeface="Helvetica" charset="0"/>
              </a:rPr>
              <a:t>botones</a:t>
            </a:r>
            <a:r>
              <a:rPr lang="en-US" dirty="0" smtClean="0">
                <a:cs typeface="Helvetica" charset="0"/>
                <a:sym typeface="Helvetica" charset="0"/>
              </a:rPr>
              <a:t> </a:t>
            </a:r>
            <a:r>
              <a:rPr lang="en-US" dirty="0" err="1" smtClean="0">
                <a:cs typeface="Helvetica" charset="0"/>
                <a:sym typeface="Helvetica" charset="0"/>
              </a:rPr>
              <a:t>presionados</a:t>
            </a:r>
            <a:r>
              <a:rPr lang="en-US" dirty="0" smtClean="0">
                <a:cs typeface="Helvetica" charset="0"/>
                <a:sym typeface="Helvetica" charset="0"/>
              </a:rPr>
              <a:t> en type y la </a:t>
            </a:r>
            <a:r>
              <a:rPr lang="en-US" dirty="0" err="1" smtClean="0">
                <a:cs typeface="Helvetica" charset="0"/>
                <a:sym typeface="Helvetica" charset="0"/>
              </a:rPr>
              <a:t>información</a:t>
            </a:r>
            <a:r>
              <a:rPr lang="en-US" dirty="0" smtClean="0">
                <a:cs typeface="Helvetica" charset="0"/>
                <a:sym typeface="Helvetica" charset="0"/>
              </a:rPr>
              <a:t> del </a:t>
            </a:r>
            <a:r>
              <a:rPr lang="en-US" dirty="0" err="1" smtClean="0">
                <a:cs typeface="Helvetica" charset="0"/>
                <a:sym typeface="Helvetica" charset="0"/>
              </a:rPr>
              <a:t>destino</a:t>
            </a:r>
            <a:r>
              <a:rPr lang="en-US" dirty="0" smtClean="0">
                <a:cs typeface="Helvetica" charset="0"/>
                <a:sym typeface="Helvetica" charset="0"/>
              </a:rPr>
              <a:t> en destination.</a:t>
            </a:r>
          </a:p>
          <a:p>
            <a:pPr marL="80364" indent="-80364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b="1" dirty="0" err="1" smtClean="0">
                <a:cs typeface="Helvetica" charset="0"/>
                <a:sym typeface="Helvetica" charset="0"/>
              </a:rPr>
              <a:t>showStatus</a:t>
            </a:r>
            <a:r>
              <a:rPr lang="en-US" b="1" dirty="0" smtClean="0">
                <a:cs typeface="Helvetica" charset="0"/>
                <a:sym typeface="Helvetica" charset="0"/>
              </a:rPr>
              <a:t>(</a:t>
            </a:r>
            <a:r>
              <a:rPr lang="en-US" b="1" dirty="0" err="1" smtClean="0">
                <a:cs typeface="Helvetica" charset="0"/>
                <a:sym typeface="Helvetica" charset="0"/>
              </a:rPr>
              <a:t>mensaje</a:t>
            </a:r>
            <a:r>
              <a:rPr lang="en-US" b="1" dirty="0" smtClean="0">
                <a:cs typeface="Helvetica" charset="0"/>
                <a:sym typeface="Helvetica" charset="0"/>
              </a:rPr>
              <a:t>): </a:t>
            </a:r>
            <a:r>
              <a:rPr lang="en-US" dirty="0" err="1" smtClean="0">
                <a:cs typeface="Helvetica" charset="0"/>
                <a:sym typeface="Helvetica" charset="0"/>
              </a:rPr>
              <a:t>Muestra</a:t>
            </a:r>
            <a:r>
              <a:rPr lang="en-US" dirty="0" smtClean="0">
                <a:cs typeface="Helvetica" charset="0"/>
                <a:sym typeface="Helvetica" charset="0"/>
              </a:rPr>
              <a:t> el </a:t>
            </a:r>
            <a:r>
              <a:rPr lang="en-US" dirty="0" err="1" smtClean="0">
                <a:cs typeface="Helvetica" charset="0"/>
                <a:sym typeface="Helvetica" charset="0"/>
              </a:rPr>
              <a:t>estado</a:t>
            </a:r>
            <a:r>
              <a:rPr lang="en-US" dirty="0" smtClean="0">
                <a:cs typeface="Helvetica" charset="0"/>
                <a:sym typeface="Helvetica" charset="0"/>
              </a:rPr>
              <a:t> de la </a:t>
            </a:r>
            <a:r>
              <a:rPr lang="en-US" dirty="0" err="1" smtClean="0">
                <a:cs typeface="Helvetica" charset="0"/>
                <a:sym typeface="Helvetica" charset="0"/>
              </a:rPr>
              <a:t>máquina</a:t>
            </a:r>
            <a:r>
              <a:rPr lang="en-US" dirty="0" smtClean="0">
                <a:cs typeface="Helvetica" charset="0"/>
                <a:sym typeface="Helvetica" charset="0"/>
              </a:rPr>
              <a:t> de </a:t>
            </a:r>
            <a:r>
              <a:rPr lang="en-US" dirty="0" err="1" smtClean="0">
                <a:cs typeface="Helvetica" charset="0"/>
                <a:sym typeface="Helvetica" charset="0"/>
              </a:rPr>
              <a:t>estados</a:t>
            </a:r>
            <a:r>
              <a:rPr lang="en-US" dirty="0" smtClean="0">
                <a:cs typeface="Helvetica" charset="0"/>
                <a:sym typeface="Helvetica" charset="0"/>
              </a:rPr>
              <a:t> </a:t>
            </a:r>
            <a:r>
              <a:rPr lang="en-US" dirty="0" err="1" smtClean="0">
                <a:cs typeface="Helvetica" charset="0"/>
                <a:sym typeface="Helvetica" charset="0"/>
              </a:rPr>
              <a:t>finita</a:t>
            </a:r>
            <a:r>
              <a:rPr lang="en-US" dirty="0" smtClean="0">
                <a:cs typeface="Helvetica" charset="0"/>
                <a:sym typeface="Helvetica" charset="0"/>
              </a:rPr>
              <a:t>.</a:t>
            </a:r>
          </a:p>
          <a:p>
            <a:pPr marL="80364" indent="-80364" algn="ctr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cs typeface="Helvetica" charset="0"/>
              <a:sym typeface="Helvetica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C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Interfaces</a:t>
            </a:r>
            <a:endParaRPr lang="es-CL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CL" sz="4400" dirty="0" smtClean="0"/>
              <a:t>Sobre SIP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CL" sz="4400" dirty="0" smtClean="0"/>
              <a:t>Java y SIP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CL" sz="4400" dirty="0" smtClean="0"/>
              <a:t>Nuestro Proyecto</a:t>
            </a:r>
            <a:endParaRPr lang="es-CL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715" cy="3080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Rectangle 3"/>
          <p:cNvSpPr>
            <a:spLocks/>
          </p:cNvSpPr>
          <p:nvPr/>
        </p:nvSpPr>
        <p:spPr bwMode="auto">
          <a:xfrm>
            <a:off x="0" y="5402481"/>
            <a:ext cx="9143999" cy="8840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s-CL" sz="800" dirty="0" smtClean="0">
              <a:latin typeface="Helvetica" charset="0"/>
              <a:cs typeface="Helvetica" charset="0"/>
              <a:sym typeface="Helvetica" charset="0"/>
            </a:endParaRPr>
          </a:p>
          <a:p>
            <a:pPr algn="ctr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b="1" dirty="0" err="1" smtClean="0">
                <a:cs typeface="Helvetica" charset="0"/>
                <a:sym typeface="Helvetica" charset="0"/>
              </a:rPr>
              <a:t>createSDP</a:t>
            </a:r>
            <a:r>
              <a:rPr lang="es-CL" b="1" dirty="0" smtClean="0">
                <a:cs typeface="Helvetica" charset="0"/>
                <a:sym typeface="Helvetica" charset="0"/>
              </a:rPr>
              <a:t>(): </a:t>
            </a:r>
            <a:r>
              <a:rPr lang="es-CL" dirty="0" smtClean="0">
                <a:cs typeface="Helvetica" charset="0"/>
                <a:sym typeface="Helvetica" charset="0"/>
              </a:rPr>
              <a:t>Crea un mensaje SDP basado en los parámetros de la aplicación.</a:t>
            </a:r>
          </a:p>
          <a:p>
            <a:pPr algn="ctr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s-CL" b="1" dirty="0" err="1" smtClean="0">
                <a:cs typeface="Helvetica" charset="0"/>
                <a:sym typeface="Helvetica" charset="0"/>
              </a:rPr>
              <a:t>getSDP</a:t>
            </a:r>
            <a:r>
              <a:rPr lang="es-CL" b="1" dirty="0" smtClean="0">
                <a:cs typeface="Helvetica" charset="0"/>
                <a:sym typeface="Helvetica" charset="0"/>
              </a:rPr>
              <a:t>(): </a:t>
            </a:r>
            <a:r>
              <a:rPr lang="es-CL" dirty="0" smtClean="0">
                <a:cs typeface="Helvetica" charset="0"/>
                <a:sym typeface="Helvetica" charset="0"/>
              </a:rPr>
              <a:t>Obtiene los parámetros SDP relevantes para la aplicación provenientes de un mensaje SDP.</a:t>
            </a:r>
          </a:p>
          <a:p>
            <a:pPr algn="ctr"/>
            <a:endParaRPr lang="es-CL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3303985" y="214313"/>
            <a:ext cx="2791662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s-C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Interfaces</a:t>
            </a:r>
            <a:endParaRPr lang="es-CL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73403"/>
            <a:ext cx="8603433" cy="288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3303985" y="214313"/>
            <a:ext cx="2791662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s-C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Interfaces</a:t>
            </a:r>
            <a:endParaRPr lang="es-CL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Gill Sans" charset="0"/>
              <a:cs typeface="Gill Sans" charset="0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0" y="4929198"/>
            <a:ext cx="9144000" cy="113877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dirty="0">
              <a:cs typeface="Helvetica" charset="0"/>
              <a:sym typeface="Helvetica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b="1" dirty="0" err="1">
                <a:cs typeface="Helvetica" charset="0"/>
                <a:sym typeface="Helvetica" charset="0"/>
              </a:rPr>
              <a:t>startMedia</a:t>
            </a:r>
            <a:r>
              <a:rPr lang="en-US" b="1" dirty="0">
                <a:cs typeface="Helvetica" charset="0"/>
                <a:sym typeface="Helvetica" charset="0"/>
              </a:rPr>
              <a:t>(): </a:t>
            </a:r>
            <a:r>
              <a:rPr lang="en-US" dirty="0">
                <a:cs typeface="Helvetica" charset="0"/>
                <a:sym typeface="Helvetica" charset="0"/>
              </a:rPr>
              <a:t>Le dice a la </a:t>
            </a:r>
            <a:r>
              <a:rPr lang="en-US" dirty="0" err="1">
                <a:cs typeface="Helvetica" charset="0"/>
                <a:sym typeface="Helvetica" charset="0"/>
              </a:rPr>
              <a:t>herramienta</a:t>
            </a:r>
            <a:r>
              <a:rPr lang="en-US" dirty="0">
                <a:cs typeface="Helvetica" charset="0"/>
                <a:sym typeface="Helvetica" charset="0"/>
              </a:rPr>
              <a:t> de </a:t>
            </a:r>
            <a:r>
              <a:rPr lang="en-US" dirty="0" err="1">
                <a:cs typeface="Helvetica" charset="0"/>
                <a:sym typeface="Helvetica" charset="0"/>
              </a:rPr>
              <a:t>voz</a:t>
            </a:r>
            <a:r>
              <a:rPr lang="en-US" dirty="0">
                <a:cs typeface="Helvetica" charset="0"/>
                <a:sym typeface="Helvetica" charset="0"/>
              </a:rPr>
              <a:t> </a:t>
            </a:r>
            <a:r>
              <a:rPr lang="en-US" dirty="0" err="1">
                <a:cs typeface="Helvetica" charset="0"/>
                <a:sym typeface="Helvetica" charset="0"/>
              </a:rPr>
              <a:t>que</a:t>
            </a:r>
            <a:r>
              <a:rPr lang="en-US" dirty="0">
                <a:cs typeface="Helvetica" charset="0"/>
                <a:sym typeface="Helvetica" charset="0"/>
              </a:rPr>
              <a:t> </a:t>
            </a:r>
            <a:r>
              <a:rPr lang="en-US" dirty="0" err="1">
                <a:cs typeface="Helvetica" charset="0"/>
                <a:sym typeface="Helvetica" charset="0"/>
              </a:rPr>
              <a:t>comience</a:t>
            </a:r>
            <a:r>
              <a:rPr lang="en-US" dirty="0">
                <a:cs typeface="Helvetica" charset="0"/>
                <a:sym typeface="Helvetica" charset="0"/>
              </a:rPr>
              <a:t> la </a:t>
            </a:r>
            <a:r>
              <a:rPr lang="en-US" dirty="0" err="1">
                <a:cs typeface="Helvetica" charset="0"/>
                <a:sym typeface="Helvetica" charset="0"/>
              </a:rPr>
              <a:t>transmisión</a:t>
            </a:r>
            <a:r>
              <a:rPr lang="en-US" dirty="0">
                <a:cs typeface="Helvetica" charset="0"/>
                <a:sym typeface="Helvetica" charset="0"/>
              </a:rPr>
              <a:t> y </a:t>
            </a:r>
            <a:r>
              <a:rPr lang="en-US" dirty="0" err="1">
                <a:cs typeface="Helvetica" charset="0"/>
                <a:sym typeface="Helvetica" charset="0"/>
              </a:rPr>
              <a:t>recepción</a:t>
            </a:r>
            <a:r>
              <a:rPr lang="en-US" dirty="0">
                <a:cs typeface="Helvetica" charset="0"/>
                <a:sym typeface="Helvetica" charset="0"/>
              </a:rPr>
              <a:t> de </a:t>
            </a:r>
            <a:r>
              <a:rPr lang="en-US" dirty="0" err="1">
                <a:cs typeface="Helvetica" charset="0"/>
                <a:sym typeface="Helvetica" charset="0"/>
              </a:rPr>
              <a:t>voz</a:t>
            </a:r>
            <a:r>
              <a:rPr lang="en-US" dirty="0">
                <a:cs typeface="Helvetica" charset="0"/>
                <a:sym typeface="Helvetica" charset="0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b="1" dirty="0" err="1">
                <a:cs typeface="Helvetica" charset="0"/>
                <a:sym typeface="Helvetica" charset="0"/>
              </a:rPr>
              <a:t>stopMedia</a:t>
            </a:r>
            <a:r>
              <a:rPr lang="en-US" b="1" dirty="0">
                <a:cs typeface="Helvetica" charset="0"/>
                <a:sym typeface="Helvetica" charset="0"/>
              </a:rPr>
              <a:t>(): </a:t>
            </a:r>
            <a:r>
              <a:rPr lang="en-US" dirty="0">
                <a:cs typeface="Helvetica" charset="0"/>
                <a:sym typeface="Helvetica" charset="0"/>
              </a:rPr>
              <a:t>Le dice a la </a:t>
            </a:r>
            <a:r>
              <a:rPr lang="en-US" dirty="0" err="1">
                <a:cs typeface="Helvetica" charset="0"/>
                <a:sym typeface="Helvetica" charset="0"/>
              </a:rPr>
              <a:t>herramienta</a:t>
            </a:r>
            <a:r>
              <a:rPr lang="en-US" dirty="0">
                <a:cs typeface="Helvetica" charset="0"/>
                <a:sym typeface="Helvetica" charset="0"/>
              </a:rPr>
              <a:t> de </a:t>
            </a:r>
            <a:r>
              <a:rPr lang="en-US" dirty="0" err="1">
                <a:cs typeface="Helvetica" charset="0"/>
                <a:sym typeface="Helvetica" charset="0"/>
              </a:rPr>
              <a:t>voz</a:t>
            </a:r>
            <a:r>
              <a:rPr lang="en-US" dirty="0">
                <a:cs typeface="Helvetica" charset="0"/>
                <a:sym typeface="Helvetica" charset="0"/>
              </a:rPr>
              <a:t> </a:t>
            </a:r>
            <a:r>
              <a:rPr lang="en-US" dirty="0" err="1">
                <a:cs typeface="Helvetica" charset="0"/>
                <a:sym typeface="Helvetica" charset="0"/>
              </a:rPr>
              <a:t>que</a:t>
            </a:r>
            <a:r>
              <a:rPr lang="en-US" dirty="0">
                <a:cs typeface="Helvetica" charset="0"/>
                <a:sym typeface="Helvetica" charset="0"/>
              </a:rPr>
              <a:t> </a:t>
            </a:r>
            <a:r>
              <a:rPr lang="en-US" dirty="0" err="1">
                <a:cs typeface="Helvetica" charset="0"/>
                <a:sym typeface="Helvetica" charset="0"/>
              </a:rPr>
              <a:t>termine</a:t>
            </a:r>
            <a:r>
              <a:rPr lang="en-US" dirty="0">
                <a:cs typeface="Helvetica" charset="0"/>
                <a:sym typeface="Helvetica" charset="0"/>
              </a:rPr>
              <a:t> la </a:t>
            </a:r>
            <a:r>
              <a:rPr lang="en-US" dirty="0" err="1">
                <a:cs typeface="Helvetica" charset="0"/>
                <a:sym typeface="Helvetica" charset="0"/>
              </a:rPr>
              <a:t>transmisión</a:t>
            </a:r>
            <a:r>
              <a:rPr lang="en-US" dirty="0">
                <a:cs typeface="Helvetica" charset="0"/>
                <a:sym typeface="Helvetica" charset="0"/>
              </a:rPr>
              <a:t> y </a:t>
            </a:r>
            <a:r>
              <a:rPr lang="en-US" dirty="0" err="1">
                <a:cs typeface="Helvetica" charset="0"/>
                <a:sym typeface="Helvetica" charset="0"/>
              </a:rPr>
              <a:t>recepción</a:t>
            </a:r>
            <a:r>
              <a:rPr lang="en-US" dirty="0">
                <a:cs typeface="Helvetica" charset="0"/>
                <a:sym typeface="Helvetica" charset="0"/>
              </a:rPr>
              <a:t> de </a:t>
            </a:r>
            <a:r>
              <a:rPr lang="en-US" dirty="0" err="1">
                <a:cs typeface="Helvetica" charset="0"/>
                <a:sym typeface="Helvetica" charset="0"/>
              </a:rPr>
              <a:t>voz</a:t>
            </a:r>
            <a:r>
              <a:rPr lang="en-US" dirty="0">
                <a:cs typeface="Helvetica" charset="0"/>
                <a:sym typeface="Helvetica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656" y="1357298"/>
            <a:ext cx="5589984" cy="446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Diagrama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de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Estados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2400" b="1" dirty="0" smtClean="0">
                <a:cs typeface="Helvetica" charset="0"/>
                <a:sym typeface="Helvetica" charset="0"/>
              </a:rPr>
              <a:t>Desocupado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Estado inicial. Se entra cuando se presiona el botón “conectar”. El teléfono esta listo para llamar o recibir llamadas. Siempre que una llamada es finalizada, se vuelve a este estado.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b="1" dirty="0" smtClean="0">
                <a:cs typeface="Helvetica" charset="0"/>
                <a:sym typeface="Helvetica" charset="0"/>
              </a:rPr>
              <a:t>Eventos entrantes: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el usuario cancela una llamada mientras esta se realiza.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el usuario no acepta una llamada entrante.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el </a:t>
            </a:r>
            <a:r>
              <a:rPr lang="es-CL" sz="1400" dirty="0" err="1" smtClean="0">
                <a:cs typeface="Helvetica" charset="0"/>
                <a:sym typeface="Helvetica" charset="0"/>
              </a:rPr>
              <a:t>timer</a:t>
            </a:r>
            <a:r>
              <a:rPr lang="es-CL" sz="1400" dirty="0" smtClean="0">
                <a:cs typeface="Helvetica" charset="0"/>
                <a:sym typeface="Helvetica" charset="0"/>
              </a:rPr>
              <a:t> para el ACK expira.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el usuario cancela una llamada en curso.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b="1" dirty="0" smtClean="0">
                <a:cs typeface="Helvetica" charset="0"/>
                <a:sym typeface="Helvetica" charset="0"/>
              </a:rPr>
              <a:t>Eventos Salientes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el usuario presiona el botón “Llamar”, produce un mensaje INVITE.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una invitación es recibida, lo cual se envía un código 180, por lo que se pasa al estado “Llamando”. 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2400" b="1" dirty="0" smtClean="0">
                <a:cs typeface="Helvetica" charset="0"/>
                <a:sym typeface="Helvetica" charset="0"/>
              </a:rPr>
              <a:t>Esperando PROV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Este estado se produce cuando el teléfono envía una invitación, y no sale hasta que recibe una respuesta.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b="1" dirty="0" smtClean="0">
                <a:cs typeface="Helvetica" charset="0"/>
                <a:sym typeface="Helvetica" charset="0"/>
              </a:rPr>
              <a:t>Eventos entrantes: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se presiona el botón “Llamar” en estado desocupado.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b="1" dirty="0" smtClean="0">
                <a:cs typeface="Helvetica" charset="0"/>
                <a:sym typeface="Helvetica" charset="0"/>
              </a:rPr>
              <a:t>Eventos salientes: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se recibe una respuesta provisional, se pasa al estado “Esperar Final”.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400" dirty="0" smtClean="0">
                <a:cs typeface="Helvetica" charset="0"/>
                <a:sym typeface="Helvetica" charset="0"/>
              </a:rPr>
              <a:t>Cuando se recibe una respuesta final, se va al estado “Conectado</a:t>
            </a:r>
            <a:r>
              <a:rPr lang="es-CL" sz="1600" dirty="0" smtClean="0">
                <a:cs typeface="Helvetica" charset="0"/>
                <a:sym typeface="Helvetica" charset="0"/>
              </a:rPr>
              <a:t>”.</a:t>
            </a:r>
          </a:p>
          <a:p>
            <a:pPr marL="360000"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Cuando se presiona el botón “Colgar”, se va al estado “Desocupado”. </a:t>
            </a:r>
          </a:p>
          <a:p>
            <a:pPr marL="360000">
              <a:spcAft>
                <a:spcPts val="600"/>
              </a:spcAft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s-CL" sz="16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  <a:ln/>
        </p:spPr>
        <p:txBody>
          <a:bodyPr/>
          <a:lstStyle/>
          <a:p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Gill Sans" charset="0"/>
                <a:cs typeface="Gill Sans" charset="0"/>
              </a:rPr>
              <a:t>Estados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8929718" cy="6072206"/>
          </a:xfrm>
          <a:ln/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2400" b="1" dirty="0" smtClean="0">
                <a:cs typeface="Helvetica" charset="0"/>
                <a:sym typeface="Helvetica" charset="0"/>
              </a:rPr>
              <a:t>Esperar Final</a:t>
            </a:r>
            <a:endParaRPr lang="es-CL" sz="2400" b="1" dirty="0" smtClean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Este es el estado cuando se recibe una respuesta provisional y el teléfono espera por la respuesta final.</a:t>
            </a:r>
            <a:endParaRPr lang="es-CL" sz="1600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cs typeface="Helvetica" charset="0"/>
                <a:sym typeface="Helvetica" charset="0"/>
              </a:rPr>
              <a:t>Eventos entrantes:</a:t>
            </a:r>
            <a:endParaRPr lang="es-CL" sz="1600" b="1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Cuando una respuesta provisional es recibida. El estado del teléfono no cambia.</a:t>
            </a:r>
            <a:endParaRPr lang="es-CL" sz="1600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cs typeface="Helvetica" charset="0"/>
                <a:sym typeface="Helvetica" charset="0"/>
              </a:rPr>
              <a:t>Eventos salientes:</a:t>
            </a:r>
            <a:endParaRPr lang="es-CL" sz="1600" b="1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Cuando se recibe una respuesta final, lo que hace que el teléfono </a:t>
            </a:r>
            <a:r>
              <a:rPr lang="es-CL" sz="1600" dirty="0" err="1" smtClean="0">
                <a:cs typeface="Helvetica" charset="0"/>
                <a:sym typeface="Helvetica" charset="0"/>
              </a:rPr>
              <a:t>envie</a:t>
            </a:r>
            <a:r>
              <a:rPr lang="es-CL" sz="1600" dirty="0" smtClean="0">
                <a:cs typeface="Helvetica" charset="0"/>
                <a:sym typeface="Helvetica" charset="0"/>
              </a:rPr>
              <a:t> un ACK. Se pasa al estado “Conectado”.</a:t>
            </a:r>
            <a:endParaRPr lang="es-CL" sz="1600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Cuando se presiona el botón “Colgar”, se genera una petición para cancelar y el teléfono pasa al estado “Desocupado.”</a:t>
            </a:r>
            <a:endParaRPr lang="es-CL" sz="1600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2400" b="1" dirty="0" smtClean="0">
                <a:cs typeface="Helvetica" charset="0"/>
                <a:sym typeface="Helvetica" charset="0"/>
              </a:rPr>
              <a:t>Conectado</a:t>
            </a:r>
            <a:endParaRPr lang="es-CL" sz="2400" b="1" dirty="0" smtClean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Representa la situación cuando la llamada esta activa y una sesión esta establecida entre 2 puntos.</a:t>
            </a:r>
            <a:endParaRPr lang="es-CL" sz="1600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cs typeface="Helvetica" charset="0"/>
                <a:sym typeface="Helvetica" charset="0"/>
              </a:rPr>
              <a:t>Eventos entrantes:</a:t>
            </a:r>
            <a:endParaRPr lang="es-CL" sz="1600" b="1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Cuando se recibe una respuesta final, causando el envío de un ACK.</a:t>
            </a:r>
            <a:endParaRPr lang="es-CL" sz="1600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Cuando se recibe un requerimiento de ACK.</a:t>
            </a:r>
            <a:endParaRPr lang="es-CL" sz="1600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cs typeface="Helvetica" charset="0"/>
                <a:sym typeface="Helvetica" charset="0"/>
              </a:rPr>
              <a:t>Eventos salientes:</a:t>
            </a:r>
            <a:endParaRPr lang="es-CL" sz="1600" b="1" dirty="0" smtClean="0">
              <a:sym typeface="Helvetica" charset="0"/>
            </a:endParaRP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cs typeface="Helvetica" charset="0"/>
                <a:sym typeface="Helvetica" charset="0"/>
              </a:rPr>
              <a:t>Cuando se presiona el botón “Colgar”, se vuelve al estado “Desocupado”. </a:t>
            </a:r>
            <a:endParaRPr lang="es-CL" sz="1600" dirty="0">
              <a:sym typeface="Helvetica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  <a:ln/>
        </p:spPr>
        <p:txBody>
          <a:bodyPr/>
          <a:lstStyle/>
          <a:p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Gill Sans" charset="0"/>
                <a:cs typeface="Gill Sans" charset="0"/>
              </a:rPr>
              <a:t>Estados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  <a:ln/>
        </p:spPr>
        <p:txBody>
          <a:bodyPr/>
          <a:lstStyle/>
          <a:p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Gill Sans" charset="0"/>
                <a:cs typeface="Gill Sans" charset="0"/>
              </a:rPr>
              <a:t>Estados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8929718" cy="6072206"/>
          </a:xfrm>
          <a:ln/>
        </p:spPr>
        <p:txBody>
          <a:bodyPr>
            <a:noAutofit/>
          </a:bodyPr>
          <a:lstStyle/>
          <a:p>
            <a:pPr marL="360000" indent="0"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2400" b="1" dirty="0" smtClean="0">
                <a:sym typeface="Helvetica" charset="0"/>
              </a:rPr>
              <a:t>Llamando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Representa la situación cuando la llamada es recibida y una respuesta provisional 180 se genero, pero la llamada no es aceptada todavía.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sym typeface="Helvetica" charset="0"/>
              </a:rPr>
              <a:t>Eventos entrantes: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Cuando se recibe una invitación y una respuesta provisional es generada.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sym typeface="Helvetica" charset="0"/>
              </a:rPr>
              <a:t>Eventos salientes: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Cuando se acepta la llamada, se genera un código 200 OK. Se va al estado “Esperando ACK”.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Cuando se rechaza la llamada, se genera un código 486 y el teléfono vuelve al estado “Esperando”.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Cuando se recibe un pedido de cancelación para la llamada saliente. El teléfono cambia al estado “Desocupado”.</a:t>
            </a:r>
            <a:endParaRPr lang="es-CL" sz="1200" dirty="0" smtClean="0">
              <a:sym typeface="Helvetica" charset="0"/>
            </a:endParaRPr>
          </a:p>
          <a:p>
            <a:pPr marL="360000" indent="0"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2400" b="1" dirty="0" smtClean="0">
                <a:sym typeface="Helvetica" charset="0"/>
              </a:rPr>
              <a:t>Esperando ACK</a:t>
            </a:r>
          </a:p>
          <a:p>
            <a:pPr marL="360000" indent="0">
              <a:spcBef>
                <a:spcPct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Representa la situación cuando la llamada es aceptada pero todavía no se recibe el ACK.</a:t>
            </a:r>
          </a:p>
          <a:p>
            <a:pPr marL="360000" indent="0">
              <a:spcBef>
                <a:spcPct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sym typeface="Helvetica" charset="0"/>
              </a:rPr>
              <a:t>Eventos entrantes:</a:t>
            </a:r>
          </a:p>
          <a:p>
            <a:pPr marL="360000" inden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Cuando el usuario al cual se llama acepta la llamada y envía un mensaje 200 OK.</a:t>
            </a:r>
          </a:p>
          <a:p>
            <a:pPr marL="360000" indent="0">
              <a:spcBef>
                <a:spcPct val="0"/>
              </a:spcBef>
              <a:spcAft>
                <a:spcPts val="600"/>
              </a:spcAft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b="1" dirty="0" smtClean="0">
                <a:sym typeface="Helvetica" charset="0"/>
              </a:rPr>
              <a:t>Eventos salientes:</a:t>
            </a:r>
          </a:p>
          <a:p>
            <a:pPr marL="360000" inden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Cuando se recibe un ACK, el teléfono pasa a “Conectado”.</a:t>
            </a:r>
          </a:p>
          <a:p>
            <a:pPr marL="360000" inden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Helvetica" charset="0"/>
              <a:buChar char="•"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</a:tabLst>
            </a:pPr>
            <a:r>
              <a:rPr lang="es-CL" sz="1600" dirty="0" smtClean="0">
                <a:sym typeface="Helvetica" charset="0"/>
              </a:rPr>
              <a:t>Cuando el tiempo para el recibo del ACK expira, pasa al estado “IDLE”.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Referencias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JAIN SIP </a:t>
            </a:r>
            <a:r>
              <a:rPr lang="es-CL" dirty="0" err="1" smtClean="0"/>
              <a:t>Specification</a:t>
            </a:r>
            <a:r>
              <a:rPr lang="es-CL" dirty="0" smtClean="0"/>
              <a:t> </a:t>
            </a:r>
            <a:r>
              <a:rPr lang="es-CL" dirty="0" smtClean="0">
                <a:hlinkClick r:id="rId2"/>
              </a:rPr>
              <a:t>http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jcp.org/jsr/detail/032.jsp</a:t>
            </a:r>
            <a:endParaRPr lang="es-CL" dirty="0"/>
          </a:p>
          <a:p>
            <a:pPr>
              <a:buNone/>
            </a:pPr>
            <a:r>
              <a:rPr lang="es-CL" dirty="0" smtClean="0"/>
              <a:t>• Proyecto SIP-</a:t>
            </a:r>
            <a:r>
              <a:rPr lang="es-CL" dirty="0" err="1" smtClean="0"/>
              <a:t>Communicator</a:t>
            </a:r>
            <a:r>
              <a:rPr lang="es-CL" dirty="0" smtClean="0"/>
              <a:t> : </a:t>
            </a:r>
            <a:r>
              <a:rPr lang="es-CL" dirty="0" smtClean="0">
                <a:hlinkClick r:id="rId3"/>
              </a:rPr>
              <a:t>http</a:t>
            </a:r>
            <a:r>
              <a:rPr lang="es-CL" dirty="0">
                <a:hlinkClick r:id="rId3"/>
              </a:rPr>
              <a:t>://</a:t>
            </a:r>
            <a:r>
              <a:rPr lang="es-CL" dirty="0" smtClean="0">
                <a:hlinkClick r:id="rId3"/>
              </a:rPr>
              <a:t>sip-communicator.dev.java.net</a:t>
            </a:r>
            <a:endParaRPr lang="es-CL" dirty="0"/>
          </a:p>
          <a:p>
            <a:r>
              <a:rPr lang="en-US" dirty="0" err="1" smtClean="0"/>
              <a:t>Proyecto</a:t>
            </a:r>
            <a:r>
              <a:rPr lang="en-US" dirty="0" smtClean="0"/>
              <a:t> open source NIST-SIP</a:t>
            </a:r>
            <a:r>
              <a:rPr lang="en-US" dirty="0"/>
              <a:t> </a:t>
            </a:r>
            <a:r>
              <a:rPr lang="en-US" dirty="0" smtClean="0"/>
              <a:t>(SIP stack) </a:t>
            </a:r>
            <a:r>
              <a:rPr lang="es-CL" dirty="0" smtClean="0">
                <a:hlinkClick r:id="rId4"/>
              </a:rPr>
              <a:t>http</a:t>
            </a:r>
            <a:r>
              <a:rPr lang="es-CL" dirty="0">
                <a:hlinkClick r:id="rId4"/>
              </a:rPr>
              <a:t>://</a:t>
            </a:r>
            <a:r>
              <a:rPr lang="es-CL" dirty="0" smtClean="0">
                <a:hlinkClick r:id="rId4"/>
              </a:rPr>
              <a:t>is2.antd.nist.gov/proj/iptel</a:t>
            </a:r>
            <a:endParaRPr lang="es-CL" dirty="0" smtClean="0"/>
          </a:p>
          <a:p>
            <a:r>
              <a:rPr lang="es-CL" dirty="0"/>
              <a:t>Internet </a:t>
            </a:r>
            <a:r>
              <a:rPr lang="es-CL" dirty="0" smtClean="0"/>
              <a:t>Multimedia </a:t>
            </a:r>
            <a:r>
              <a:rPr lang="es-CL" dirty="0" err="1" smtClean="0"/>
              <a:t>Communications</a:t>
            </a:r>
            <a:r>
              <a:rPr lang="es-CL" dirty="0" smtClean="0"/>
              <a:t> </a:t>
            </a:r>
            <a:r>
              <a:rPr lang="es-CL" dirty="0" err="1" smtClean="0"/>
              <a:t>Using</a:t>
            </a:r>
            <a:r>
              <a:rPr lang="es-CL" dirty="0" smtClean="0"/>
              <a:t> SIP - </a:t>
            </a:r>
            <a:r>
              <a:rPr lang="es-CL" dirty="0"/>
              <a:t>Rogelio Martínez </a:t>
            </a:r>
            <a:r>
              <a:rPr lang="es-CL" dirty="0" err="1" smtClean="0"/>
              <a:t>Perea</a:t>
            </a:r>
            <a:r>
              <a:rPr lang="es-CL" dirty="0" smtClean="0"/>
              <a:t>, </a:t>
            </a:r>
            <a:r>
              <a:rPr lang="es-CL" dirty="0" err="1" smtClean="0"/>
              <a:t>Elsevier</a:t>
            </a:r>
            <a:r>
              <a:rPr lang="es-CL" dirty="0" smtClean="0"/>
              <a:t> 2008</a:t>
            </a:r>
            <a:endParaRPr lang="es-C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CL" dirty="0" smtClean="0">
                <a:solidFill>
                  <a:schemeClr val="bg2">
                    <a:lumMod val="25000"/>
                  </a:schemeClr>
                </a:solidFill>
              </a:rPr>
              <a:t>FIN</a:t>
            </a:r>
          </a:p>
          <a:p>
            <a:pPr algn="ctr">
              <a:buNone/>
            </a:pPr>
            <a:endParaRPr lang="es-C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es-CL" sz="4000" dirty="0" smtClean="0">
                <a:solidFill>
                  <a:schemeClr val="bg2">
                    <a:lumMod val="25000"/>
                  </a:schemeClr>
                </a:solidFill>
              </a:rPr>
              <a:t>Gracias</a:t>
            </a:r>
          </a:p>
          <a:p>
            <a:pPr algn="ctr">
              <a:buNone/>
            </a:pPr>
            <a:endParaRPr lang="es-CL" dirty="0" smtClean="0"/>
          </a:p>
          <a:p>
            <a:pPr algn="ctr">
              <a:buNone/>
            </a:pPr>
            <a:r>
              <a:rPr lang="es-C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Preguntas</a:t>
            </a:r>
            <a:r>
              <a:rPr lang="es-CL" sz="5400" dirty="0" smtClean="0"/>
              <a:t> </a:t>
            </a:r>
            <a:r>
              <a:rPr lang="es-C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ill Sans" charset="0"/>
                <a:cs typeface="Gill Sans" charset="0"/>
              </a:rPr>
              <a:t>¿?</a:t>
            </a:r>
            <a:endParaRPr lang="es-CL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Gill Sans" charset="0"/>
              <a:cs typeface="Gill Sans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Internet hoy en día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428736"/>
            <a:ext cx="7943850" cy="423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74162" y="6110607"/>
            <a:ext cx="51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Grandes requerimientos de señalización</a:t>
            </a:r>
            <a:endParaRPr lang="es-C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SIP Habilita servicios - Señaliza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s-CL" sz="2800" dirty="0" smtClean="0"/>
              <a:t>SIP:  </a:t>
            </a:r>
            <a:r>
              <a:rPr lang="es-CL" sz="2800" dirty="0" err="1"/>
              <a:t>Session</a:t>
            </a:r>
            <a:r>
              <a:rPr lang="es-CL" sz="2800" dirty="0"/>
              <a:t> </a:t>
            </a:r>
            <a:r>
              <a:rPr lang="es-CL" sz="2800" dirty="0" err="1"/>
              <a:t>Initiation</a:t>
            </a:r>
            <a:r>
              <a:rPr lang="es-CL" sz="2800" dirty="0"/>
              <a:t> </a:t>
            </a:r>
            <a:r>
              <a:rPr lang="es-CL" sz="2800" dirty="0" err="1"/>
              <a:t>Protocol</a:t>
            </a:r>
            <a:endParaRPr lang="es-CL" sz="2800" dirty="0"/>
          </a:p>
          <a:p>
            <a:r>
              <a:rPr lang="es-CL" sz="2800" dirty="0" err="1" smtClean="0"/>
              <a:t>Estandar</a:t>
            </a:r>
            <a:r>
              <a:rPr lang="es-CL" sz="2800" dirty="0" smtClean="0"/>
              <a:t> </a:t>
            </a:r>
            <a:r>
              <a:rPr lang="es-CL" sz="2800" dirty="0"/>
              <a:t>IETF RFC 3261-65 MMUSIC WG</a:t>
            </a:r>
          </a:p>
          <a:p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sesión</a:t>
            </a:r>
            <a:r>
              <a:rPr lang="en-US" sz="2800" dirty="0" smtClean="0"/>
              <a:t> multimedia </a:t>
            </a:r>
            <a:r>
              <a:rPr lang="en-US" sz="2800" dirty="0" err="1" smtClean="0"/>
              <a:t>es</a:t>
            </a:r>
            <a:r>
              <a:rPr lang="en-US" sz="2800" dirty="0" smtClean="0"/>
              <a:t> un set de </a:t>
            </a:r>
            <a:r>
              <a:rPr lang="en-US" sz="2800" dirty="0" err="1" smtClean="0"/>
              <a:t>enviadores</a:t>
            </a:r>
            <a:r>
              <a:rPr lang="en-US" sz="2800" dirty="0" smtClean="0"/>
              <a:t> y </a:t>
            </a:r>
            <a:r>
              <a:rPr lang="en-US" sz="2800" dirty="0" err="1" smtClean="0"/>
              <a:t>receptores</a:t>
            </a:r>
            <a:r>
              <a:rPr lang="en-US" sz="2800" dirty="0" smtClean="0"/>
              <a:t> de streams de </a:t>
            </a:r>
            <a:r>
              <a:rPr lang="en-US" sz="2800" dirty="0" err="1" smtClean="0"/>
              <a:t>datos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s-CL" sz="2800" dirty="0" smtClean="0"/>
              <a:t>conferencia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un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 de </a:t>
            </a:r>
            <a:r>
              <a:rPr lang="es-CL" sz="2800" dirty="0" smtClean="0"/>
              <a:t>sesión</a:t>
            </a:r>
            <a:r>
              <a:rPr lang="en-US" sz="2800" dirty="0" smtClean="0"/>
              <a:t> multimedia.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71942"/>
            <a:ext cx="694451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2"/>
            <a:ext cx="9144000" cy="8572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rol de SIP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546903"/>
            <a:ext cx="821537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sz="2400" i="1" dirty="0" smtClean="0"/>
              <a:t>SIP no reemplaza HTTP, SMTP, POP, IMAP, u otro</a:t>
            </a:r>
          </a:p>
          <a:p>
            <a:pPr marL="72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sz="2400" i="1" dirty="0" smtClean="0"/>
              <a:t>SIP completa una parte originalmente no tomada en cuenta, la señalización de servicios multimedia.</a:t>
            </a:r>
          </a:p>
          <a:p>
            <a:pPr marL="72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sz="2400" i="1" dirty="0" smtClean="0"/>
              <a:t>Trabaja en conjuntos con otros protocolos, si solo no hace nada mas que establecer , gestionar y terminar la comunicación</a:t>
            </a:r>
          </a:p>
          <a:p>
            <a:pPr marL="72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sz="2400" i="1" dirty="0" smtClean="0"/>
              <a:t>Comparte principios de su diseño con HTTP: no tiene estados, es humanamente </a:t>
            </a:r>
            <a:r>
              <a:rPr lang="es-CL" sz="2400" i="1" dirty="0" err="1" smtClean="0"/>
              <a:t>llegible</a:t>
            </a:r>
            <a:r>
              <a:rPr lang="es-CL" sz="2400" i="1" dirty="0" smtClean="0"/>
              <a:t>, tiene </a:t>
            </a:r>
            <a:r>
              <a:rPr lang="es-CL" sz="2400" i="1" dirty="0" err="1" smtClean="0"/>
              <a:t>codigos</a:t>
            </a:r>
            <a:r>
              <a:rPr lang="es-CL" sz="2400" i="1" dirty="0" smtClean="0"/>
              <a:t> de estatus similares(</a:t>
            </a:r>
            <a:r>
              <a:rPr lang="es-CL" sz="2400" i="1" dirty="0" err="1" smtClean="0"/>
              <a:t>ej</a:t>
            </a:r>
            <a:r>
              <a:rPr lang="es-CL" sz="2400" i="1" dirty="0" smtClean="0"/>
              <a:t>: 200 OK)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36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Como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funciona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3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s-CL" dirty="0" smtClean="0"/>
              <a:t>Para entregar su funcionalidad no toma en cuenta la naturaleza de la sesión que desea establecer.</a:t>
            </a:r>
          </a:p>
          <a:p>
            <a:pPr>
              <a:spcAft>
                <a:spcPts val="1200"/>
              </a:spcAft>
            </a:pPr>
            <a:r>
              <a:rPr lang="es-CL" dirty="0" smtClean="0"/>
              <a:t>Para gestionar la naturaleza de la sesión (audio, video, </a:t>
            </a:r>
            <a:r>
              <a:rPr lang="es-CL" dirty="0" err="1" smtClean="0"/>
              <a:t>codecs</a:t>
            </a:r>
            <a:r>
              <a:rPr lang="es-CL" dirty="0" smtClean="0"/>
              <a:t>, </a:t>
            </a:r>
            <a:r>
              <a:rPr lang="es-CL" dirty="0" err="1" smtClean="0"/>
              <a:t>etc</a:t>
            </a:r>
            <a:r>
              <a:rPr lang="es-CL" dirty="0" smtClean="0"/>
              <a:t>) utiliza SDP (</a:t>
            </a:r>
            <a:r>
              <a:rPr lang="es-CL" dirty="0" err="1" smtClean="0"/>
              <a:t>session</a:t>
            </a:r>
            <a:r>
              <a:rPr lang="es-CL" dirty="0" smtClean="0"/>
              <a:t> </a:t>
            </a:r>
            <a:r>
              <a:rPr lang="es-CL" dirty="0" err="1" smtClean="0"/>
              <a:t>description</a:t>
            </a:r>
            <a:r>
              <a:rPr lang="es-CL" dirty="0" smtClean="0"/>
              <a:t> </a:t>
            </a:r>
            <a:r>
              <a:rPr lang="es-CL" dirty="0" err="1" smtClean="0"/>
              <a:t>protocol</a:t>
            </a:r>
            <a:r>
              <a:rPr lang="es-CL" dirty="0" smtClean="0"/>
              <a:t>).</a:t>
            </a:r>
          </a:p>
          <a:p>
            <a:r>
              <a:rPr lang="es-CL" dirty="0" smtClean="0"/>
              <a:t>Una sesión definida por SDP puede comprender una o mas </a:t>
            </a:r>
            <a:r>
              <a:rPr lang="es-CL" dirty="0" err="1" smtClean="0"/>
              <a:t>streamming</a:t>
            </a:r>
            <a:r>
              <a:rPr lang="es-CL" dirty="0" smtClean="0"/>
              <a:t> RTP ( el protocolo RTP va sobre UDP)</a:t>
            </a:r>
          </a:p>
          <a:p>
            <a:pPr>
              <a:spcAft>
                <a:spcPts val="1200"/>
              </a:spcAft>
              <a:buNone/>
            </a:pPr>
            <a:endParaRPr lang="es-CL" dirty="0" smtClean="0"/>
          </a:p>
          <a:p>
            <a:pPr>
              <a:spcAft>
                <a:spcPts val="1200"/>
              </a:spcAft>
            </a:pPr>
            <a:endParaRPr lang="es-C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12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Como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funciona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8" y="2428868"/>
            <a:ext cx="894831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6143644"/>
            <a:ext cx="480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Se ve que es independiente de la capa transporte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SIP/SDP Posibilitan..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Identificar al iniciador de la sesión e incluir multimedia en el inicio, </a:t>
            </a:r>
          </a:p>
          <a:p>
            <a:r>
              <a:rPr lang="es-CL" dirty="0" smtClean="0"/>
              <a:t>Bloqueo, espera, transferencia, encolamiento, re-llamado, auto contestado de llamadas,</a:t>
            </a:r>
          </a:p>
          <a:p>
            <a:r>
              <a:rPr lang="es-CL" i="1" dirty="0" smtClean="0"/>
              <a:t>Llamadas a un grupo abierto, a un grupo cerrado, conferencias dinámicas,</a:t>
            </a:r>
          </a:p>
          <a:p>
            <a:r>
              <a:rPr lang="es-CL" i="1" dirty="0" smtClean="0"/>
              <a:t>Buzón de voz, música en espera, tonos de aviso,</a:t>
            </a:r>
          </a:p>
          <a:p>
            <a:r>
              <a:rPr lang="es-CL" i="1" dirty="0" smtClean="0"/>
              <a:t>Presencia (no molestar presente, etc.)</a:t>
            </a:r>
          </a:p>
          <a:p>
            <a:r>
              <a:rPr lang="es-CL" i="1" dirty="0" smtClean="0"/>
              <a:t>Etc..</a:t>
            </a:r>
          </a:p>
          <a:p>
            <a:r>
              <a:rPr lang="es-CL" i="1" dirty="0" smtClean="0"/>
              <a:t>Combinaciones e intercambios dinámicos entre los servicios anteriores.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Funciones de SIP</a:t>
            </a: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71678"/>
            <a:ext cx="278605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/>
              <a:t>1 Puede establecer, modificar y terminar sesiones. </a:t>
            </a:r>
            <a:endParaRPr lang="es-CL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928670"/>
            <a:ext cx="5633832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082299" y="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65000"/>
                  </a:schemeClr>
                </a:solidFill>
              </a:rPr>
              <a:t>Sobre SIP</a:t>
            </a:r>
            <a:endParaRPr lang="es-C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1467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Proyecto elo330 Simple SIP</vt:lpstr>
      <vt:lpstr>Slide 2</vt:lpstr>
      <vt:lpstr>Internet hoy en día</vt:lpstr>
      <vt:lpstr>SIP Habilita servicios - Señaliza</vt:lpstr>
      <vt:lpstr>El rol de SIP</vt:lpstr>
      <vt:lpstr>Como funciona ?</vt:lpstr>
      <vt:lpstr>Como funciona?</vt:lpstr>
      <vt:lpstr>SIP/SDP Posibilitan..</vt:lpstr>
      <vt:lpstr>Funciones de SIP</vt:lpstr>
      <vt:lpstr>Funciones de SIP</vt:lpstr>
      <vt:lpstr>SIP entities</vt:lpstr>
      <vt:lpstr>SIP entities</vt:lpstr>
      <vt:lpstr>Funcionamiento típico</vt:lpstr>
      <vt:lpstr>Arquitectura App de Usuario</vt:lpstr>
      <vt:lpstr>Java, Multimedia y SIP</vt:lpstr>
      <vt:lpstr>Arquitectura API JAIN SIP API</vt:lpstr>
      <vt:lpstr>Slide 17</vt:lpstr>
      <vt:lpstr>Arquitectura</vt:lpstr>
      <vt:lpstr>Slide 19</vt:lpstr>
      <vt:lpstr>Slide 20</vt:lpstr>
      <vt:lpstr>Slide 21</vt:lpstr>
      <vt:lpstr>Slide 22</vt:lpstr>
      <vt:lpstr>Estados</vt:lpstr>
      <vt:lpstr>Estados</vt:lpstr>
      <vt:lpstr>Estados</vt:lpstr>
      <vt:lpstr>Referencias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dbize</dc:creator>
  <cp:lastModifiedBy>dbize</cp:lastModifiedBy>
  <cp:revision>28</cp:revision>
  <dcterms:created xsi:type="dcterms:W3CDTF">2009-11-18T03:07:04Z</dcterms:created>
  <dcterms:modified xsi:type="dcterms:W3CDTF">2009-11-27T05:02:21Z</dcterms:modified>
</cp:coreProperties>
</file>